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4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45"/>
      <p:bold r:id="rId46"/>
      <p:italic r:id="rId47"/>
      <p:boldItalic r:id="rId48"/>
    </p:embeddedFont>
    <p:embeddedFont>
      <p:font typeface="Nunito" panose="020B0604020202020204" charset="0"/>
      <p:regular r:id="rId49"/>
      <p:bold r:id="rId50"/>
      <p:italic r:id="rId51"/>
      <p:boldItalic r:id="rId52"/>
    </p:embeddedFont>
    <p:embeddedFont>
      <p:font typeface="Roboto" panose="020B0604020202020204" charset="0"/>
      <p:regular r:id="rId53"/>
      <p:bold r:id="rId54"/>
      <p:italic r:id="rId55"/>
      <p:boldItalic r:id="rId56"/>
    </p:embeddedFont>
    <p:embeddedFont>
      <p:font typeface="Proxima Nova" panose="020B0604020202020204" charset="0"/>
      <p:regular r:id="rId57"/>
      <p:bold r:id="rId58"/>
      <p:italic r:id="rId59"/>
      <p:boldItalic r:id="rId60"/>
    </p:embeddedFont>
    <p:embeddedFont>
      <p:font typeface="Montserrat" panose="020B0604020202020204" charset="0"/>
      <p:regular r:id="rId61"/>
      <p:bold r:id="rId62"/>
      <p:italic r:id="rId63"/>
      <p:boldItalic r:id="rId64"/>
    </p:embeddedFont>
    <p:embeddedFont>
      <p:font typeface="Lato" panose="020B0604020202020204" charset="0"/>
      <p:regular r:id="rId65"/>
      <p:bold r:id="rId66"/>
      <p:italic r:id="rId67"/>
      <p:boldItalic r:id="rId68"/>
    </p:embeddedFont>
    <p:embeddedFont>
      <p:font typeface="Comfortaa" panose="020B0604020202020204" charset="0"/>
      <p:regular r:id="rId69"/>
      <p:bold r:id="rId70"/>
    </p:embeddedFont>
    <p:embeddedFont>
      <p:font typeface="Proxima Nova Semibold" panose="020B0604020202020204" charset="0"/>
      <p:regular r:id="rId71"/>
      <p:bold r:id="rId72"/>
      <p:boldItalic r:id="rId7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66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font" Target="fonts/font3.fntdata"/><Relationship Id="rId63" Type="http://schemas.openxmlformats.org/officeDocument/2006/relationships/font" Target="fonts/font19.fntdata"/><Relationship Id="rId68" Type="http://schemas.openxmlformats.org/officeDocument/2006/relationships/font" Target="fonts/font24.fntdata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font" Target="fonts/font1.fntdata"/><Relationship Id="rId53" Type="http://schemas.openxmlformats.org/officeDocument/2006/relationships/font" Target="fonts/font9.fntdata"/><Relationship Id="rId58" Type="http://schemas.openxmlformats.org/officeDocument/2006/relationships/font" Target="fonts/font14.fntdata"/><Relationship Id="rId66" Type="http://schemas.openxmlformats.org/officeDocument/2006/relationships/font" Target="fonts/font22.fntdata"/><Relationship Id="rId74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font" Target="fonts/font17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font" Target="fonts/font4.fntdata"/><Relationship Id="rId56" Type="http://schemas.openxmlformats.org/officeDocument/2006/relationships/font" Target="fonts/font12.fntdata"/><Relationship Id="rId64" Type="http://schemas.openxmlformats.org/officeDocument/2006/relationships/font" Target="fonts/font20.fntdata"/><Relationship Id="rId69" Type="http://schemas.openxmlformats.org/officeDocument/2006/relationships/font" Target="fonts/font25.fntdata"/><Relationship Id="rId77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font" Target="fonts/font7.fntdata"/><Relationship Id="rId72" Type="http://schemas.openxmlformats.org/officeDocument/2006/relationships/font" Target="fonts/font28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2.fntdata"/><Relationship Id="rId59" Type="http://schemas.openxmlformats.org/officeDocument/2006/relationships/font" Target="fonts/font15.fntdata"/><Relationship Id="rId67" Type="http://schemas.openxmlformats.org/officeDocument/2006/relationships/font" Target="fonts/font23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font" Target="fonts/font10.fntdata"/><Relationship Id="rId62" Type="http://schemas.openxmlformats.org/officeDocument/2006/relationships/font" Target="fonts/font18.fntdata"/><Relationship Id="rId70" Type="http://schemas.openxmlformats.org/officeDocument/2006/relationships/font" Target="fonts/font26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5.fntdata"/><Relationship Id="rId57" Type="http://schemas.openxmlformats.org/officeDocument/2006/relationships/font" Target="fonts/font13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8.fntdata"/><Relationship Id="rId60" Type="http://schemas.openxmlformats.org/officeDocument/2006/relationships/font" Target="fonts/font16.fntdata"/><Relationship Id="rId65" Type="http://schemas.openxmlformats.org/officeDocument/2006/relationships/font" Target="fonts/font21.fntdata"/><Relationship Id="rId73" Type="http://schemas.openxmlformats.org/officeDocument/2006/relationships/font" Target="fonts/font2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font" Target="fonts/font6.fntdata"/><Relationship Id="rId55" Type="http://schemas.openxmlformats.org/officeDocument/2006/relationships/font" Target="fonts/font11.fntdata"/><Relationship Id="rId76" Type="http://schemas.openxmlformats.org/officeDocument/2006/relationships/theme" Target="theme/theme1.xml"/><Relationship Id="rId7" Type="http://schemas.openxmlformats.org/officeDocument/2006/relationships/slide" Target="slides/slide5.xml"/><Relationship Id="rId71" Type="http://schemas.openxmlformats.org/officeDocument/2006/relationships/font" Target="fonts/font27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9644653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4374a4ad55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4374a4ad55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8456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4374a4ad55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4374a4ad55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353672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4374a4ad55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4374a4ad55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83968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4374a4ad55_0_2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4374a4ad55_0_2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54022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4374a4ad55_0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4374a4ad55_0_1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784759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4374a4ad55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4374a4ad55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996142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4374a4ad55_0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4374a4ad55_0_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961101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4374a4ad55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4374a4ad55_0_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8857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4374a4ad55_0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4374a4ad55_0_1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094654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49b6003c6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49b6003c6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36423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49b6003c64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49b6003c64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58750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49b6003c64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49b6003c64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957593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49b6003c64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49b6003c64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60688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4374a4ad55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4374a4ad55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16388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4374a4ad55_0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4374a4ad55_0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65178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4374a4ad55_0_2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4374a4ad55_0_2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39173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49b6003c64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49b6003c64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17049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4374a4ad55_0_2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4374a4ad55_0_2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06993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49b6003c64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49b6003c64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217219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4374a4ad55_0_2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4374a4ad55_0_2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300131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4374a4ad55_0_3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4374a4ad55_0_3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898284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49b6003c64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49b6003c64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903816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4374a4ad55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4374a4ad55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7717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49b6003c64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49b6003c64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029724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49b6003c64_0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49b6003c64_0_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5070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3f838fb643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3f838fb643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617633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49b6003c64_0_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49b6003c64_0_1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74219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4374a4ad55_0_2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4374a4ad55_0_2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14431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49b6003c64_0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49b6003c64_0_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969987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4374a4ad55_0_2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4374a4ad55_0_2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4511034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49b6003c64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49b6003c64_0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280872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4374a4ad55_0_2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4374a4ad55_0_2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8948130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4374a4ad55_0_2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4374a4ad55_0_2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0743506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49b6003c64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49b6003c64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020266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49b6003c64_0_2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49b6003c64_0_2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7473422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49b6003c64_0_2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49b6003c64_0_2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095002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49b6003c64_0_2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49b6003c64_0_2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5099346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49b6003c64_0_2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7" name="Google Shape;457;g49b6003c64_0_2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568452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4374a4ad55_0_3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" name="Google Shape;470;g4374a4ad55_0_3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0732496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49b6003c64_0_2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" name="Google Shape;475;g49b6003c64_0_2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790718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3f779f0c32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3f779f0c32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96377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2D2A7C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9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7.png"/><Relationship Id="rId4" Type="http://schemas.openxmlformats.org/officeDocument/2006/relationships/image" Target="../media/image26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5.gif"/><Relationship Id="rId4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5.gif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9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gi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3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5.gif"/><Relationship Id="rId4" Type="http://schemas.openxmlformats.org/officeDocument/2006/relationships/image" Target="../media/image55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6.jpg"/><Relationship Id="rId7" Type="http://schemas.openxmlformats.org/officeDocument/2006/relationships/hyperlink" Target="https://medium.com/@sonymaia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medium.com/luizalabs" TargetMode="External"/><Relationship Id="rId5" Type="http://schemas.openxmlformats.org/officeDocument/2006/relationships/image" Target="../media/image58.jpg"/><Relationship Id="rId4" Type="http://schemas.openxmlformats.org/officeDocument/2006/relationships/image" Target="../media/image57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0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5"/>
          <p:cNvPicPr preferRelativeResize="0"/>
          <p:nvPr/>
        </p:nvPicPr>
        <p:blipFill rotWithShape="1">
          <a:blip r:embed="rId3">
            <a:alphaModFix amt="31000"/>
          </a:blip>
          <a:srcRect t="9157" b="18619"/>
          <a:stretch/>
        </p:blipFill>
        <p:spPr>
          <a:xfrm>
            <a:off x="-838200" y="0"/>
            <a:ext cx="10685548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5"/>
          <p:cNvSpPr txBox="1"/>
          <p:nvPr/>
        </p:nvSpPr>
        <p:spPr>
          <a:xfrm>
            <a:off x="334200" y="978175"/>
            <a:ext cx="8475600" cy="11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>
                <a:solidFill>
                  <a:srgbClr val="06E9FB"/>
                </a:solidFill>
                <a:latin typeface="Montserrat"/>
                <a:ea typeface="Montserrat"/>
                <a:cs typeface="Montserrat"/>
                <a:sym typeface="Montserrat"/>
              </a:rPr>
              <a:t>POR QUE MUDAMOS NOSSA FORMA DE TRABALHAR DEPOIS QUE CONHECEMOS O KANBAN?</a:t>
            </a:r>
            <a:endParaRPr sz="4000" b="1">
              <a:solidFill>
                <a:srgbClr val="06E9F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1">
              <a:solidFill>
                <a:srgbClr val="06E9F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6"/>
          <p:cNvSpPr txBox="1"/>
          <p:nvPr/>
        </p:nvSpPr>
        <p:spPr>
          <a:xfrm>
            <a:off x="4670150" y="281625"/>
            <a:ext cx="44016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800" b="1">
                <a:solidFill>
                  <a:srgbClr val="00FFFF"/>
                </a:solidFill>
                <a:latin typeface="Roboto"/>
                <a:ea typeface="Roboto"/>
                <a:cs typeface="Roboto"/>
                <a:sym typeface="Roboto"/>
              </a:rPr>
              <a:t>Sony</a:t>
            </a:r>
            <a:r>
              <a:rPr lang="pt-BR" sz="2300" b="1">
                <a:solidFill>
                  <a:srgbClr val="06E9FB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pt-BR" sz="2800" b="1">
                <a:solidFill>
                  <a:srgbClr val="00FFFF"/>
                </a:solidFill>
                <a:latin typeface="Roboto"/>
                <a:ea typeface="Roboto"/>
                <a:cs typeface="Roboto"/>
                <a:sym typeface="Roboto"/>
              </a:rPr>
              <a:t>Maia</a:t>
            </a:r>
            <a:endParaRPr sz="2300" b="1">
              <a:solidFill>
                <a:srgbClr val="06E9FB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06" name="Google Shape;106;p26"/>
          <p:cNvSpPr txBox="1"/>
          <p:nvPr/>
        </p:nvSpPr>
        <p:spPr>
          <a:xfrm>
            <a:off x="5420300" y="1277563"/>
            <a:ext cx="2901300" cy="4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Agilista</a:t>
            </a:r>
            <a:endParaRPr sz="2400" b="1">
              <a:solidFill>
                <a:srgbClr val="06E9FB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07" name="Google Shape;10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4200" y="4770450"/>
            <a:ext cx="305400" cy="305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6"/>
          <p:cNvSpPr txBox="1"/>
          <p:nvPr/>
        </p:nvSpPr>
        <p:spPr>
          <a:xfrm>
            <a:off x="5134575" y="4770450"/>
            <a:ext cx="1188600" cy="3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06E9FB"/>
                </a:solidFill>
                <a:latin typeface="Comfortaa"/>
                <a:ea typeface="Comfortaa"/>
                <a:cs typeface="Comfortaa"/>
                <a:sym typeface="Comfortaa"/>
              </a:rPr>
              <a:t>@sonymaia</a:t>
            </a:r>
            <a:endParaRPr sz="1000">
              <a:solidFill>
                <a:srgbClr val="06E9FB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09" name="Google Shape;109;p26"/>
          <p:cNvSpPr txBox="1"/>
          <p:nvPr/>
        </p:nvSpPr>
        <p:spPr>
          <a:xfrm>
            <a:off x="5134575" y="4358650"/>
            <a:ext cx="1498200" cy="3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06E9FB"/>
                </a:solidFill>
                <a:latin typeface="Comfortaa"/>
                <a:ea typeface="Comfortaa"/>
                <a:cs typeface="Comfortaa"/>
                <a:sym typeface="Comfortaa"/>
              </a:rPr>
              <a:t>/sonymaia</a:t>
            </a:r>
            <a:endParaRPr sz="1000">
              <a:solidFill>
                <a:srgbClr val="06E9FB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10" name="Google Shape;11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94200" y="4358650"/>
            <a:ext cx="305400" cy="305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6"/>
          <p:cNvSpPr txBox="1"/>
          <p:nvPr/>
        </p:nvSpPr>
        <p:spPr>
          <a:xfrm>
            <a:off x="5191250" y="2224825"/>
            <a:ext cx="3359400" cy="4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Apaixonado</a:t>
            </a:r>
            <a:r>
              <a:rPr lang="pt-BR" sz="2400" b="1">
                <a:solidFill>
                  <a:srgbClr val="06E9FB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pt-BR" sz="24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por métricas </a:t>
            </a:r>
            <a:endParaRPr sz="24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2" name="Google Shape;112;p26"/>
          <p:cNvPicPr preferRelativeResize="0"/>
          <p:nvPr/>
        </p:nvPicPr>
        <p:blipFill>
          <a:blip r:embed="rId5">
            <a:alphaModFix amt="88000"/>
          </a:blip>
          <a:stretch>
            <a:fillRect/>
          </a:stretch>
        </p:blipFill>
        <p:spPr>
          <a:xfrm>
            <a:off x="2155559" y="1878576"/>
            <a:ext cx="2067899" cy="3676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6"/>
          <p:cNvPicPr preferRelativeResize="0"/>
          <p:nvPr/>
        </p:nvPicPr>
        <p:blipFill>
          <a:blip r:embed="rId6">
            <a:alphaModFix amt="88000"/>
          </a:blip>
          <a:stretch>
            <a:fillRect/>
          </a:stretch>
        </p:blipFill>
        <p:spPr>
          <a:xfrm>
            <a:off x="-3264" y="1878576"/>
            <a:ext cx="2158587" cy="357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6"/>
          <p:cNvPicPr preferRelativeResize="0"/>
          <p:nvPr/>
        </p:nvPicPr>
        <p:blipFill>
          <a:blip r:embed="rId7">
            <a:alphaModFix amt="88000"/>
          </a:blip>
          <a:stretch>
            <a:fillRect/>
          </a:stretch>
        </p:blipFill>
        <p:spPr>
          <a:xfrm>
            <a:off x="-31300" y="0"/>
            <a:ext cx="4257775" cy="188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7"/>
          <p:cNvPicPr preferRelativeResize="0"/>
          <p:nvPr/>
        </p:nvPicPr>
        <p:blipFill rotWithShape="1">
          <a:blip r:embed="rId3">
            <a:alphaModFix amt="17000"/>
          </a:blip>
          <a:srcRect l="6497" t="30949" r="11669" b="9952"/>
          <a:stretch/>
        </p:blipFill>
        <p:spPr>
          <a:xfrm>
            <a:off x="-1524000" y="0"/>
            <a:ext cx="1068427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7"/>
          <p:cNvSpPr txBox="1"/>
          <p:nvPr/>
        </p:nvSpPr>
        <p:spPr>
          <a:xfrm>
            <a:off x="1294950" y="1444950"/>
            <a:ext cx="7011300" cy="11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>
                <a:solidFill>
                  <a:srgbClr val="06E9FB"/>
                </a:solidFill>
                <a:latin typeface="Montserrat"/>
                <a:ea typeface="Montserrat"/>
                <a:cs typeface="Montserrat"/>
                <a:sym typeface="Montserrat"/>
              </a:rPr>
              <a:t>Era</a:t>
            </a:r>
            <a:r>
              <a:rPr lang="pt-BR" sz="4000" b="1">
                <a:solidFill>
                  <a:srgbClr val="06E9FB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pt-BR" sz="4000" b="1">
                <a:solidFill>
                  <a:srgbClr val="06E9FB"/>
                </a:solidFill>
                <a:latin typeface="Montserrat"/>
                <a:ea typeface="Montserrat"/>
                <a:cs typeface="Montserrat"/>
                <a:sym typeface="Montserrat"/>
              </a:rPr>
              <a:t>uma</a:t>
            </a:r>
            <a:r>
              <a:rPr lang="pt-BR" sz="4000" b="1">
                <a:solidFill>
                  <a:srgbClr val="06E9FB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pt-BR" sz="4000" b="1">
                <a:solidFill>
                  <a:srgbClr val="06E9FB"/>
                </a:solidFill>
                <a:latin typeface="Montserrat"/>
                <a:ea typeface="Montserrat"/>
                <a:cs typeface="Montserrat"/>
                <a:sym typeface="Montserrat"/>
              </a:rPr>
              <a:t>vez...</a:t>
            </a:r>
            <a:endParaRPr sz="4000" b="1">
              <a:solidFill>
                <a:srgbClr val="06E9F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1">
              <a:solidFill>
                <a:srgbClr val="06E9FB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8"/>
          <p:cNvSpPr txBox="1"/>
          <p:nvPr/>
        </p:nvSpPr>
        <p:spPr>
          <a:xfrm>
            <a:off x="4950000" y="472600"/>
            <a:ext cx="3569400" cy="5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00FFFF"/>
                </a:solidFill>
                <a:latin typeface="Roboto"/>
                <a:ea typeface="Roboto"/>
                <a:cs typeface="Roboto"/>
                <a:sym typeface="Roboto"/>
              </a:rPr>
              <a:t>2011-2012</a:t>
            </a:r>
            <a:endParaRPr sz="2400">
              <a:solidFill>
                <a:srgbClr val="00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6" name="Google Shape;126;p28"/>
          <p:cNvSpPr txBox="1"/>
          <p:nvPr/>
        </p:nvSpPr>
        <p:spPr>
          <a:xfrm>
            <a:off x="4950000" y="1387000"/>
            <a:ext cx="3569400" cy="5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6E9FB"/>
              </a:buClr>
              <a:buSzPts val="2400"/>
              <a:buFont typeface="Comfortaa"/>
              <a:buChar char="-"/>
            </a:pPr>
            <a:r>
              <a:rPr lang="pt-BR" sz="24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2 pessoas</a:t>
            </a:r>
            <a:endParaRPr sz="24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7" name="Google Shape;127;p28"/>
          <p:cNvSpPr txBox="1"/>
          <p:nvPr/>
        </p:nvSpPr>
        <p:spPr>
          <a:xfrm>
            <a:off x="4950000" y="2301400"/>
            <a:ext cx="3569400" cy="5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E9FB"/>
              </a:buClr>
              <a:buSzPts val="2400"/>
              <a:buFont typeface="Comfortaa"/>
              <a:buChar char="-"/>
            </a:pPr>
            <a:r>
              <a:rPr lang="pt-BR" sz="24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P&amp;D </a:t>
            </a:r>
            <a:endParaRPr sz="24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Missão: trazer tecnologia e inovação para o Magazine Luiza</a:t>
            </a:r>
            <a:endParaRPr sz="24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8" name="Google Shape;128;p28" descr="Imag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675" y="779100"/>
            <a:ext cx="4872950" cy="3654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9"/>
          <p:cNvSpPr txBox="1"/>
          <p:nvPr/>
        </p:nvSpPr>
        <p:spPr>
          <a:xfrm>
            <a:off x="4950000" y="472600"/>
            <a:ext cx="3569400" cy="5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00FFFF"/>
                </a:solidFill>
                <a:latin typeface="Roboto"/>
                <a:ea typeface="Roboto"/>
                <a:cs typeface="Roboto"/>
                <a:sym typeface="Roboto"/>
              </a:rPr>
              <a:t>2014-2015</a:t>
            </a:r>
            <a:endParaRPr sz="2400">
              <a:solidFill>
                <a:srgbClr val="00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4" name="Google Shape;134;p29"/>
          <p:cNvSpPr txBox="1"/>
          <p:nvPr/>
        </p:nvSpPr>
        <p:spPr>
          <a:xfrm>
            <a:off x="4950000" y="1387000"/>
            <a:ext cx="3569400" cy="5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E9FB"/>
              </a:buClr>
              <a:buSzPts val="2300"/>
              <a:buFont typeface="Comfortaa"/>
              <a:buChar char="-"/>
            </a:pPr>
            <a:r>
              <a:rPr lang="pt-BR" sz="24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25 pessoas</a:t>
            </a:r>
            <a:endParaRPr sz="24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5" name="Google Shape;135;p29"/>
          <p:cNvSpPr txBox="1"/>
          <p:nvPr/>
        </p:nvSpPr>
        <p:spPr>
          <a:xfrm>
            <a:off x="4950000" y="2301400"/>
            <a:ext cx="4069200" cy="5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E9FB"/>
              </a:buClr>
              <a:buSzPts val="2300"/>
              <a:buFont typeface="Comfortaa"/>
              <a:buChar char="-"/>
            </a:pPr>
            <a:r>
              <a:rPr lang="pt-BR" sz="24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Ecommerce</a:t>
            </a:r>
            <a:endParaRPr sz="24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Missão: levar desenvolvimento e agilidade para a área digital do Magazine Luiza</a:t>
            </a:r>
            <a:endParaRPr sz="24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6" name="Google Shape;136;p29" descr="2014-03-13 15.17.42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2225" y="891225"/>
            <a:ext cx="4829801" cy="3622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0"/>
          <p:cNvSpPr txBox="1"/>
          <p:nvPr/>
        </p:nvSpPr>
        <p:spPr>
          <a:xfrm>
            <a:off x="4950000" y="472600"/>
            <a:ext cx="3569400" cy="5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00FFFF"/>
                </a:solidFill>
                <a:latin typeface="Roboto"/>
                <a:ea typeface="Roboto"/>
                <a:cs typeface="Roboto"/>
                <a:sym typeface="Roboto"/>
              </a:rPr>
              <a:t>2015-2016</a:t>
            </a:r>
            <a:endParaRPr sz="2400">
              <a:solidFill>
                <a:srgbClr val="00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2" name="Google Shape;142;p30"/>
          <p:cNvSpPr txBox="1"/>
          <p:nvPr/>
        </p:nvSpPr>
        <p:spPr>
          <a:xfrm>
            <a:off x="4950000" y="1387000"/>
            <a:ext cx="3569400" cy="5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E9FB"/>
              </a:buClr>
              <a:buSzPts val="2300"/>
              <a:buFont typeface="Comfortaa"/>
              <a:buChar char="-"/>
            </a:pPr>
            <a:r>
              <a:rPr lang="pt-BR" sz="24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70 pessoas</a:t>
            </a:r>
            <a:endParaRPr sz="24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3" name="Google Shape;143;p30"/>
          <p:cNvSpPr txBox="1"/>
          <p:nvPr/>
        </p:nvSpPr>
        <p:spPr>
          <a:xfrm>
            <a:off x="4950000" y="2301400"/>
            <a:ext cx="3569400" cy="5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E9FB"/>
              </a:buClr>
              <a:buSzPts val="2300"/>
              <a:buFont typeface="Comfortaa"/>
              <a:buChar char="-"/>
            </a:pPr>
            <a:r>
              <a:rPr lang="pt-BR" sz="24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Ecommerce</a:t>
            </a:r>
            <a:endParaRPr sz="24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Missão: levar desenvolvimento e agilidade para a área digital do Magazine Luiza</a:t>
            </a:r>
            <a:endParaRPr sz="24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4" name="Google Shape;14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71525"/>
            <a:ext cx="4111200" cy="483455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30"/>
          <p:cNvSpPr txBox="1"/>
          <p:nvPr/>
        </p:nvSpPr>
        <p:spPr>
          <a:xfrm>
            <a:off x="5438518" y="885100"/>
            <a:ext cx="35694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Scrum Master*</a:t>
            </a:r>
            <a:endParaRPr sz="12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1"/>
          <p:cNvSpPr txBox="1"/>
          <p:nvPr/>
        </p:nvSpPr>
        <p:spPr>
          <a:xfrm>
            <a:off x="4950000" y="472600"/>
            <a:ext cx="3569400" cy="5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00FFFF"/>
                </a:solidFill>
                <a:latin typeface="Roboto"/>
                <a:ea typeface="Roboto"/>
                <a:cs typeface="Roboto"/>
                <a:sym typeface="Roboto"/>
              </a:rPr>
              <a:t>2016-2017</a:t>
            </a:r>
            <a:endParaRPr sz="2400">
              <a:solidFill>
                <a:srgbClr val="00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1" name="Google Shape;151;p31"/>
          <p:cNvSpPr txBox="1"/>
          <p:nvPr/>
        </p:nvSpPr>
        <p:spPr>
          <a:xfrm>
            <a:off x="4950000" y="1387000"/>
            <a:ext cx="3569400" cy="5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E9FB"/>
              </a:buClr>
              <a:buSzPts val="2300"/>
              <a:buFont typeface="Comfortaa"/>
              <a:buChar char="-"/>
            </a:pPr>
            <a:r>
              <a:rPr lang="pt-BR" sz="24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350 pessoas</a:t>
            </a:r>
            <a:endParaRPr sz="24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2" name="Google Shape;152;p31"/>
          <p:cNvSpPr txBox="1"/>
          <p:nvPr/>
        </p:nvSpPr>
        <p:spPr>
          <a:xfrm>
            <a:off x="4950000" y="1996600"/>
            <a:ext cx="4260300" cy="5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E9FB"/>
              </a:buClr>
              <a:buSzPts val="2300"/>
              <a:buFont typeface="Comfortaa"/>
              <a:buChar char="-"/>
            </a:pPr>
            <a:r>
              <a:rPr lang="pt-BR" sz="24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Lojas</a:t>
            </a:r>
            <a:endParaRPr sz="24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Missão: Digitalizar os pontos físicos e backoffice da empresa, transformando o Magalu em uma plataforma digital</a:t>
            </a:r>
            <a:endParaRPr sz="23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3" name="Google Shape;15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25" y="697425"/>
            <a:ext cx="4976474" cy="3732349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31"/>
          <p:cNvSpPr txBox="1"/>
          <p:nvPr/>
        </p:nvSpPr>
        <p:spPr>
          <a:xfrm>
            <a:off x="5425750" y="912025"/>
            <a:ext cx="35694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Criação da área de POs*</a:t>
            </a:r>
            <a:endParaRPr sz="12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2"/>
          <p:cNvSpPr txBox="1"/>
          <p:nvPr/>
        </p:nvSpPr>
        <p:spPr>
          <a:xfrm>
            <a:off x="4950000" y="472600"/>
            <a:ext cx="3569400" cy="5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00FFFF"/>
                </a:solidFill>
                <a:latin typeface="Roboto"/>
                <a:ea typeface="Roboto"/>
                <a:cs typeface="Roboto"/>
                <a:sym typeface="Roboto"/>
              </a:rPr>
              <a:t>2017-2018</a:t>
            </a:r>
            <a:endParaRPr sz="2400">
              <a:solidFill>
                <a:srgbClr val="00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" name="Google Shape;160;p32"/>
          <p:cNvSpPr txBox="1"/>
          <p:nvPr/>
        </p:nvSpPr>
        <p:spPr>
          <a:xfrm>
            <a:off x="4950000" y="1387000"/>
            <a:ext cx="3569400" cy="5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rgbClr val="06E9FB"/>
              </a:buClr>
              <a:buSzPts val="2300"/>
              <a:buFont typeface="Comfortaa"/>
              <a:buChar char="-"/>
            </a:pPr>
            <a:r>
              <a:rPr lang="pt-BR" sz="24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500 pessoas</a:t>
            </a:r>
            <a:endParaRPr sz="23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1" name="Google Shape;161;p32"/>
          <p:cNvSpPr txBox="1"/>
          <p:nvPr/>
        </p:nvSpPr>
        <p:spPr>
          <a:xfrm>
            <a:off x="4950000" y="2301400"/>
            <a:ext cx="4260300" cy="5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rgbClr val="06E9FB"/>
              </a:buClr>
              <a:buSzPts val="2300"/>
              <a:buFont typeface="Comfortaa"/>
              <a:buChar char="-"/>
            </a:pPr>
            <a:r>
              <a:rPr lang="pt-BR" sz="24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Tecnologia</a:t>
            </a:r>
            <a:endParaRPr sz="24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Missão: escalar a inovação e metodologias ágeis para todas as áreas da empresa</a:t>
            </a:r>
            <a:endParaRPr sz="24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2" name="Google Shape;162;p32" descr="DSC_0268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86650" y="1000850"/>
            <a:ext cx="5036651" cy="335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32"/>
          <p:cNvSpPr txBox="1"/>
          <p:nvPr/>
        </p:nvSpPr>
        <p:spPr>
          <a:xfrm>
            <a:off x="5425750" y="912025"/>
            <a:ext cx="35694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Diretoria de agilidade*</a:t>
            </a:r>
            <a:endParaRPr sz="12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33"/>
          <p:cNvPicPr preferRelativeResize="0"/>
          <p:nvPr/>
        </p:nvPicPr>
        <p:blipFill rotWithShape="1">
          <a:blip r:embed="rId3">
            <a:alphaModFix amt="31000"/>
          </a:blip>
          <a:srcRect t="9157" b="18619"/>
          <a:stretch/>
        </p:blipFill>
        <p:spPr>
          <a:xfrm>
            <a:off x="-838200" y="0"/>
            <a:ext cx="10685548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33"/>
          <p:cNvSpPr txBox="1"/>
          <p:nvPr/>
        </p:nvSpPr>
        <p:spPr>
          <a:xfrm>
            <a:off x="1066350" y="2008350"/>
            <a:ext cx="7011300" cy="11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>
                <a:solidFill>
                  <a:srgbClr val="06E9FB"/>
                </a:solidFill>
                <a:latin typeface="Montserrat"/>
                <a:ea typeface="Montserrat"/>
                <a:cs typeface="Montserrat"/>
                <a:sym typeface="Montserrat"/>
              </a:rPr>
              <a:t>Nossa Estrutura</a:t>
            </a:r>
            <a:endParaRPr sz="4800" b="1">
              <a:solidFill>
                <a:srgbClr val="06E9FB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1">
              <a:solidFill>
                <a:srgbClr val="06E9FB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4"/>
          <p:cNvSpPr txBox="1"/>
          <p:nvPr/>
        </p:nvSpPr>
        <p:spPr>
          <a:xfrm>
            <a:off x="0" y="0"/>
            <a:ext cx="7011300" cy="11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rgbClr val="06E9FB"/>
                </a:solidFill>
                <a:latin typeface="Montserrat"/>
                <a:ea typeface="Montserrat"/>
                <a:cs typeface="Montserrat"/>
                <a:sym typeface="Montserrat"/>
              </a:rPr>
              <a:t>Estrutura</a:t>
            </a:r>
            <a:endParaRPr sz="2800" b="1">
              <a:solidFill>
                <a:srgbClr val="06E9FB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1">
              <a:solidFill>
                <a:srgbClr val="06E9FB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75" name="Google Shape;17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078" y="1936431"/>
            <a:ext cx="967019" cy="1769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3953" y="1992919"/>
            <a:ext cx="967019" cy="17698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48237" y="1954285"/>
            <a:ext cx="978378" cy="1790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35437" y="1936425"/>
            <a:ext cx="959938" cy="17569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46150" y="1944363"/>
            <a:ext cx="959938" cy="1756903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34"/>
          <p:cNvSpPr txBox="1"/>
          <p:nvPr/>
        </p:nvSpPr>
        <p:spPr>
          <a:xfrm>
            <a:off x="273900" y="1493875"/>
            <a:ext cx="1668300" cy="4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Font typeface="Arial"/>
              <a:buNone/>
            </a:pPr>
            <a:r>
              <a:rPr lang="pt-BR" sz="12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Desenvolvedores (Auto gerenciáveis) </a:t>
            </a:r>
            <a:endParaRPr sz="1200">
              <a:solidFill>
                <a:srgbClr val="59595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1" name="Google Shape;181;p34"/>
          <p:cNvSpPr txBox="1"/>
          <p:nvPr/>
        </p:nvSpPr>
        <p:spPr>
          <a:xfrm>
            <a:off x="1828776" y="1574125"/>
            <a:ext cx="1668300" cy="3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Font typeface="Arial"/>
              <a:buNone/>
            </a:pPr>
            <a:r>
              <a:rPr lang="pt-BR" sz="12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Scrum</a:t>
            </a:r>
            <a:r>
              <a:rPr lang="pt-BR" sz="1200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pt-BR" sz="12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Master</a:t>
            </a:r>
            <a:endParaRPr sz="1200">
              <a:solidFill>
                <a:srgbClr val="59595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2" name="Google Shape;182;p34"/>
          <p:cNvSpPr txBox="1"/>
          <p:nvPr/>
        </p:nvSpPr>
        <p:spPr>
          <a:xfrm>
            <a:off x="3271150" y="1574125"/>
            <a:ext cx="1668300" cy="3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Font typeface="Arial"/>
              <a:buNone/>
            </a:pPr>
            <a:r>
              <a:rPr lang="pt-BR" sz="12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PO</a:t>
            </a:r>
            <a:endParaRPr sz="1200">
              <a:solidFill>
                <a:srgbClr val="59595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3" name="Google Shape;183;p34"/>
          <p:cNvSpPr txBox="1"/>
          <p:nvPr/>
        </p:nvSpPr>
        <p:spPr>
          <a:xfrm>
            <a:off x="4988848" y="2421550"/>
            <a:ext cx="3651600" cy="3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Font typeface="Arial"/>
              <a:buNone/>
            </a:pPr>
            <a:r>
              <a:rPr lang="pt-BR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Reuniões pré agendadas:  Terças às 14:30h </a:t>
            </a:r>
            <a:endParaRPr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4" name="Google Shape;184;p34"/>
          <p:cNvSpPr txBox="1"/>
          <p:nvPr/>
        </p:nvSpPr>
        <p:spPr>
          <a:xfrm>
            <a:off x="5002428" y="1827100"/>
            <a:ext cx="3543300" cy="3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Font typeface="Arial"/>
              <a:buNone/>
            </a:pPr>
            <a:r>
              <a:rPr lang="pt-BR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Tamanho da Sprint:  2 semanas </a:t>
            </a:r>
            <a:endParaRPr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5" name="Google Shape;185;p34"/>
          <p:cNvSpPr txBox="1"/>
          <p:nvPr/>
        </p:nvSpPr>
        <p:spPr>
          <a:xfrm>
            <a:off x="4988841" y="3016000"/>
            <a:ext cx="5800800" cy="3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Font typeface="Arial"/>
              <a:buNone/>
            </a:pPr>
            <a:r>
              <a:rPr lang="pt-BR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Sempre fazer:  Planning,  Daily, Review e Retro</a:t>
            </a:r>
            <a:endParaRPr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5"/>
          <p:cNvSpPr txBox="1"/>
          <p:nvPr/>
        </p:nvSpPr>
        <p:spPr>
          <a:xfrm>
            <a:off x="0" y="0"/>
            <a:ext cx="7011300" cy="11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rgbClr val="06E9FB"/>
                </a:solidFill>
                <a:latin typeface="Montserrat"/>
                <a:ea typeface="Montserrat"/>
                <a:cs typeface="Montserrat"/>
                <a:sym typeface="Montserrat"/>
              </a:rPr>
              <a:t>Métricas</a:t>
            </a:r>
            <a:endParaRPr sz="2800">
              <a:solidFill>
                <a:srgbClr val="464646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b="1">
              <a:solidFill>
                <a:srgbClr val="06E9F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1">
              <a:solidFill>
                <a:srgbClr val="06E9FB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91" name="Google Shape;19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7200" y="1190950"/>
            <a:ext cx="5041649" cy="297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91100" y="1548013"/>
            <a:ext cx="2576675" cy="193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6"/>
          <p:cNvSpPr txBox="1"/>
          <p:nvPr/>
        </p:nvSpPr>
        <p:spPr>
          <a:xfrm>
            <a:off x="0" y="0"/>
            <a:ext cx="7011300" cy="11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rgbClr val="06E9FB"/>
                </a:solidFill>
                <a:latin typeface="Montserrat"/>
                <a:ea typeface="Montserrat"/>
                <a:cs typeface="Montserrat"/>
                <a:sym typeface="Montserrat"/>
              </a:rPr>
              <a:t>Métricas</a:t>
            </a:r>
            <a:endParaRPr sz="2800">
              <a:solidFill>
                <a:srgbClr val="464646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b="1">
              <a:solidFill>
                <a:srgbClr val="06E9F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1">
              <a:solidFill>
                <a:srgbClr val="06E9FB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98" name="Google Shape;19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3463" y="732975"/>
            <a:ext cx="7397076" cy="381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37" descr="DSC_0268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73100" y="3100125"/>
            <a:ext cx="3432375" cy="204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8"/>
          <p:cNvSpPr/>
          <p:nvPr/>
        </p:nvSpPr>
        <p:spPr>
          <a:xfrm>
            <a:off x="1212300" y="525038"/>
            <a:ext cx="1065600" cy="1065600"/>
          </a:xfrm>
          <a:prstGeom prst="flowChartConnector">
            <a:avLst/>
          </a:prstGeom>
          <a:solidFill>
            <a:srgbClr val="FECB2F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chemeClr val="dk1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xpto</a:t>
            </a:r>
            <a:endParaRPr sz="800">
              <a:solidFill>
                <a:schemeClr val="dk1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210" name="Google Shape;210;p38"/>
          <p:cNvSpPr/>
          <p:nvPr/>
        </p:nvSpPr>
        <p:spPr>
          <a:xfrm>
            <a:off x="5955819" y="3485614"/>
            <a:ext cx="1194000" cy="1194000"/>
          </a:xfrm>
          <a:prstGeom prst="flowChartConnector">
            <a:avLst/>
          </a:prstGeom>
          <a:solidFill>
            <a:srgbClr val="FECB2F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800">
                <a:solidFill>
                  <a:schemeClr val="dk1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xpto</a:t>
            </a:r>
            <a:endParaRPr sz="900">
              <a:solidFill>
                <a:schemeClr val="dk1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cxnSp>
        <p:nvCxnSpPr>
          <p:cNvPr id="211" name="Google Shape;211;p38"/>
          <p:cNvCxnSpPr/>
          <p:nvPr/>
        </p:nvCxnSpPr>
        <p:spPr>
          <a:xfrm>
            <a:off x="17675" y="3345600"/>
            <a:ext cx="91476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2" name="Google Shape;212;p38"/>
          <p:cNvSpPr/>
          <p:nvPr/>
        </p:nvSpPr>
        <p:spPr>
          <a:xfrm>
            <a:off x="4238350" y="3488139"/>
            <a:ext cx="1194000" cy="1194000"/>
          </a:xfrm>
          <a:prstGeom prst="flowChartConnector">
            <a:avLst/>
          </a:prstGeom>
          <a:solidFill>
            <a:srgbClr val="FECB2F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800">
                <a:solidFill>
                  <a:schemeClr val="dk1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xpto</a:t>
            </a:r>
            <a:endParaRPr sz="900">
              <a:solidFill>
                <a:schemeClr val="dk1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213" name="Google Shape;213;p38"/>
          <p:cNvSpPr/>
          <p:nvPr/>
        </p:nvSpPr>
        <p:spPr>
          <a:xfrm>
            <a:off x="803413" y="3485614"/>
            <a:ext cx="1194000" cy="1194000"/>
          </a:xfrm>
          <a:prstGeom prst="flowChartConnector">
            <a:avLst/>
          </a:prstGeom>
          <a:solidFill>
            <a:srgbClr val="FECB2F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800">
                <a:solidFill>
                  <a:schemeClr val="dk1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xpto</a:t>
            </a:r>
            <a:endParaRPr sz="900">
              <a:solidFill>
                <a:schemeClr val="dk1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214" name="Google Shape;214;p38"/>
          <p:cNvSpPr/>
          <p:nvPr/>
        </p:nvSpPr>
        <p:spPr>
          <a:xfrm>
            <a:off x="7673288" y="3485614"/>
            <a:ext cx="1194000" cy="1194000"/>
          </a:xfrm>
          <a:prstGeom prst="flowChartConnector">
            <a:avLst/>
          </a:prstGeom>
          <a:solidFill>
            <a:srgbClr val="FECB2F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800">
                <a:solidFill>
                  <a:schemeClr val="dk1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xpto</a:t>
            </a:r>
            <a:endParaRPr sz="900">
              <a:solidFill>
                <a:schemeClr val="dk1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215" name="Google Shape;215;p38"/>
          <p:cNvSpPr/>
          <p:nvPr/>
        </p:nvSpPr>
        <p:spPr>
          <a:xfrm>
            <a:off x="8089775" y="1290275"/>
            <a:ext cx="621600" cy="621600"/>
          </a:xfrm>
          <a:prstGeom prst="flowChartConnector">
            <a:avLst/>
          </a:prstGeom>
          <a:solidFill>
            <a:srgbClr val="FECB2F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chemeClr val="dk1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Tribo</a:t>
            </a:r>
            <a:endParaRPr sz="800">
              <a:solidFill>
                <a:schemeClr val="dk1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chemeClr val="dk1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(12)</a:t>
            </a:r>
            <a:endParaRPr sz="800">
              <a:solidFill>
                <a:schemeClr val="dk1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216" name="Google Shape;216;p38"/>
          <p:cNvSpPr/>
          <p:nvPr/>
        </p:nvSpPr>
        <p:spPr>
          <a:xfrm>
            <a:off x="7971125" y="666150"/>
            <a:ext cx="858900" cy="42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995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>
                <a:solidFill>
                  <a:srgbClr val="F99526"/>
                </a:solidFill>
                <a:latin typeface="Proxima Nova"/>
                <a:ea typeface="Proxima Nova"/>
                <a:cs typeface="Proxima Nova"/>
                <a:sym typeface="Proxima Nova"/>
              </a:rPr>
              <a:t>Aliança</a:t>
            </a:r>
            <a:endParaRPr b="1">
              <a:solidFill>
                <a:srgbClr val="F99526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17" name="Google Shape;217;p38"/>
          <p:cNvSpPr/>
          <p:nvPr/>
        </p:nvSpPr>
        <p:spPr>
          <a:xfrm>
            <a:off x="2906600" y="227700"/>
            <a:ext cx="4230900" cy="29169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995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>
                <a:solidFill>
                  <a:srgbClr val="F99526"/>
                </a:solidFill>
                <a:latin typeface="Proxima Nova"/>
                <a:ea typeface="Proxima Nova"/>
                <a:cs typeface="Proxima Nova"/>
                <a:sym typeface="Proxima Nova"/>
              </a:rPr>
              <a:t>Multicanalidade</a:t>
            </a:r>
            <a:endParaRPr b="1">
              <a:solidFill>
                <a:srgbClr val="F99526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18" name="Google Shape;218;p38"/>
          <p:cNvSpPr/>
          <p:nvPr/>
        </p:nvSpPr>
        <p:spPr>
          <a:xfrm>
            <a:off x="3363238" y="845534"/>
            <a:ext cx="992100" cy="992100"/>
          </a:xfrm>
          <a:prstGeom prst="flowChartConnector">
            <a:avLst/>
          </a:prstGeom>
          <a:solidFill>
            <a:srgbClr val="FECB2F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800">
                <a:solidFill>
                  <a:schemeClr val="dk1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xpto</a:t>
            </a:r>
            <a:endParaRPr sz="800">
              <a:solidFill>
                <a:schemeClr val="dk1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219" name="Google Shape;219;p38"/>
          <p:cNvSpPr/>
          <p:nvPr/>
        </p:nvSpPr>
        <p:spPr>
          <a:xfrm>
            <a:off x="4480738" y="845534"/>
            <a:ext cx="992100" cy="992100"/>
          </a:xfrm>
          <a:prstGeom prst="flowChartConnector">
            <a:avLst/>
          </a:prstGeom>
          <a:solidFill>
            <a:srgbClr val="FECB2F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800">
                <a:solidFill>
                  <a:schemeClr val="dk1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xpto</a:t>
            </a:r>
            <a:endParaRPr sz="800">
              <a:solidFill>
                <a:schemeClr val="dk1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220" name="Google Shape;220;p38"/>
          <p:cNvSpPr/>
          <p:nvPr/>
        </p:nvSpPr>
        <p:spPr>
          <a:xfrm>
            <a:off x="5757800" y="1956449"/>
            <a:ext cx="992100" cy="992100"/>
          </a:xfrm>
          <a:prstGeom prst="flowChartConnector">
            <a:avLst/>
          </a:prstGeom>
          <a:solidFill>
            <a:srgbClr val="FECB2F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800">
                <a:solidFill>
                  <a:schemeClr val="dk1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xpto</a:t>
            </a:r>
            <a:endParaRPr sz="800">
              <a:solidFill>
                <a:schemeClr val="dk1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221" name="Google Shape;221;p38"/>
          <p:cNvSpPr/>
          <p:nvPr/>
        </p:nvSpPr>
        <p:spPr>
          <a:xfrm>
            <a:off x="3202012" y="1956458"/>
            <a:ext cx="992100" cy="992100"/>
          </a:xfrm>
          <a:prstGeom prst="flowChartConnector">
            <a:avLst/>
          </a:prstGeom>
          <a:solidFill>
            <a:srgbClr val="FECB2F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800">
                <a:solidFill>
                  <a:schemeClr val="dk1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xpto</a:t>
            </a:r>
            <a:endParaRPr sz="800">
              <a:solidFill>
                <a:schemeClr val="dk1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222" name="Google Shape;222;p38"/>
          <p:cNvSpPr/>
          <p:nvPr/>
        </p:nvSpPr>
        <p:spPr>
          <a:xfrm>
            <a:off x="4239124" y="1967667"/>
            <a:ext cx="700200" cy="700200"/>
          </a:xfrm>
          <a:prstGeom prst="flowChartConnector">
            <a:avLst/>
          </a:prstGeom>
          <a:solidFill>
            <a:srgbClr val="3DC3DB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800">
                <a:solidFill>
                  <a:schemeClr val="dk1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xpto</a:t>
            </a:r>
            <a:endParaRPr sz="800">
              <a:solidFill>
                <a:schemeClr val="dk1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223" name="Google Shape;223;p38"/>
          <p:cNvSpPr/>
          <p:nvPr/>
        </p:nvSpPr>
        <p:spPr>
          <a:xfrm>
            <a:off x="5598244" y="845533"/>
            <a:ext cx="992100" cy="992100"/>
          </a:xfrm>
          <a:prstGeom prst="flowChartConnector">
            <a:avLst/>
          </a:prstGeom>
          <a:solidFill>
            <a:srgbClr val="FECB2F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800">
                <a:solidFill>
                  <a:schemeClr val="dk1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xpto</a:t>
            </a:r>
            <a:endParaRPr sz="800">
              <a:solidFill>
                <a:schemeClr val="dk1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224" name="Google Shape;224;p38"/>
          <p:cNvSpPr/>
          <p:nvPr/>
        </p:nvSpPr>
        <p:spPr>
          <a:xfrm>
            <a:off x="8089775" y="2109700"/>
            <a:ext cx="621600" cy="621600"/>
          </a:xfrm>
          <a:prstGeom prst="flowChartConnector">
            <a:avLst/>
          </a:prstGeom>
          <a:solidFill>
            <a:srgbClr val="3DC3DB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dk1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Squad</a:t>
            </a:r>
            <a:endParaRPr sz="700">
              <a:solidFill>
                <a:schemeClr val="dk1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dk1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(?)</a:t>
            </a:r>
            <a:endParaRPr sz="700">
              <a:solidFill>
                <a:schemeClr val="dk1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225" name="Google Shape;225;p38"/>
          <p:cNvSpPr/>
          <p:nvPr/>
        </p:nvSpPr>
        <p:spPr>
          <a:xfrm>
            <a:off x="1212300" y="1911163"/>
            <a:ext cx="1065600" cy="1065600"/>
          </a:xfrm>
          <a:prstGeom prst="flowChartConnector">
            <a:avLst/>
          </a:prstGeom>
          <a:solidFill>
            <a:srgbClr val="FECB2F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chemeClr val="dk1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Canais Digitais</a:t>
            </a:r>
            <a:endParaRPr sz="800">
              <a:solidFill>
                <a:schemeClr val="dk1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226" name="Google Shape;226;p38"/>
          <p:cNvSpPr/>
          <p:nvPr/>
        </p:nvSpPr>
        <p:spPr>
          <a:xfrm>
            <a:off x="4998474" y="1967667"/>
            <a:ext cx="700200" cy="700200"/>
          </a:xfrm>
          <a:prstGeom prst="flowChartConnector">
            <a:avLst/>
          </a:prstGeom>
          <a:solidFill>
            <a:srgbClr val="3DC3DB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800">
                <a:solidFill>
                  <a:schemeClr val="dk1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xpto</a:t>
            </a:r>
            <a:endParaRPr sz="800">
              <a:solidFill>
                <a:schemeClr val="dk1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227" name="Google Shape;227;p38"/>
          <p:cNvSpPr/>
          <p:nvPr/>
        </p:nvSpPr>
        <p:spPr>
          <a:xfrm>
            <a:off x="2520881" y="3461439"/>
            <a:ext cx="1194000" cy="1194000"/>
          </a:xfrm>
          <a:prstGeom prst="flowChartConnector">
            <a:avLst/>
          </a:prstGeom>
          <a:solidFill>
            <a:srgbClr val="FECB2F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800">
                <a:solidFill>
                  <a:schemeClr val="dk1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xpto</a:t>
            </a:r>
            <a:endParaRPr sz="900">
              <a:solidFill>
                <a:schemeClr val="dk1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228" name="Google Shape;228;p38"/>
          <p:cNvSpPr/>
          <p:nvPr/>
        </p:nvSpPr>
        <p:spPr>
          <a:xfrm rot="-5400000">
            <a:off x="-1468800" y="1468750"/>
            <a:ext cx="3349500" cy="4119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F3F3F3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Missões de Negócio</a:t>
            </a:r>
            <a:endParaRPr>
              <a:solidFill>
                <a:srgbClr val="F3F3F3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229" name="Google Shape;229;p38"/>
          <p:cNvSpPr/>
          <p:nvPr/>
        </p:nvSpPr>
        <p:spPr>
          <a:xfrm rot="-5400000">
            <a:off x="-691050" y="4040550"/>
            <a:ext cx="1794000" cy="4119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F3F3F3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Missões de Apoio</a:t>
            </a:r>
            <a:endParaRPr>
              <a:solidFill>
                <a:srgbClr val="F3F3F3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9"/>
          <p:cNvSpPr/>
          <p:nvPr/>
        </p:nvSpPr>
        <p:spPr>
          <a:xfrm rot="1959589">
            <a:off x="6675479" y="1857194"/>
            <a:ext cx="1013435" cy="1018933"/>
          </a:xfrm>
          <a:prstGeom prst="snip2DiagRect">
            <a:avLst>
              <a:gd name="adj1" fmla="val 0"/>
              <a:gd name="adj2" fmla="val 50000"/>
            </a:avLst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39"/>
          <p:cNvSpPr/>
          <p:nvPr/>
        </p:nvSpPr>
        <p:spPr>
          <a:xfrm rot="1959589">
            <a:off x="5752221" y="1857194"/>
            <a:ext cx="1013435" cy="1018933"/>
          </a:xfrm>
          <a:prstGeom prst="snip2DiagRect">
            <a:avLst>
              <a:gd name="adj1" fmla="val 0"/>
              <a:gd name="adj2" fmla="val 50000"/>
            </a:avLst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39"/>
          <p:cNvSpPr/>
          <p:nvPr/>
        </p:nvSpPr>
        <p:spPr>
          <a:xfrm rot="1942154">
            <a:off x="5284966" y="2762107"/>
            <a:ext cx="1021530" cy="1027030"/>
          </a:xfrm>
          <a:prstGeom prst="snip2DiagRect">
            <a:avLst>
              <a:gd name="adj1" fmla="val 0"/>
              <a:gd name="adj2" fmla="val 50000"/>
            </a:avLst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39"/>
          <p:cNvSpPr/>
          <p:nvPr/>
        </p:nvSpPr>
        <p:spPr>
          <a:xfrm rot="1942154">
            <a:off x="4346375" y="2762107"/>
            <a:ext cx="1021530" cy="1027030"/>
          </a:xfrm>
          <a:prstGeom prst="snip2DiagRect">
            <a:avLst>
              <a:gd name="adj1" fmla="val 0"/>
              <a:gd name="adj2" fmla="val 50000"/>
            </a:avLst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39"/>
          <p:cNvSpPr/>
          <p:nvPr/>
        </p:nvSpPr>
        <p:spPr>
          <a:xfrm rot="1942154">
            <a:off x="6210581" y="2762107"/>
            <a:ext cx="1021530" cy="1027030"/>
          </a:xfrm>
          <a:prstGeom prst="snip2DiagRect">
            <a:avLst>
              <a:gd name="adj1" fmla="val 0"/>
              <a:gd name="adj2" fmla="val 50000"/>
            </a:avLst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39"/>
          <p:cNvSpPr/>
          <p:nvPr/>
        </p:nvSpPr>
        <p:spPr>
          <a:xfrm rot="1942154">
            <a:off x="7150214" y="2762107"/>
            <a:ext cx="1021530" cy="1027030"/>
          </a:xfrm>
          <a:prstGeom prst="snip2DiagRect">
            <a:avLst>
              <a:gd name="adj1" fmla="val 0"/>
              <a:gd name="adj2" fmla="val 50000"/>
            </a:avLst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39"/>
          <p:cNvSpPr/>
          <p:nvPr/>
        </p:nvSpPr>
        <p:spPr>
          <a:xfrm rot="1860984">
            <a:off x="7149044" y="903850"/>
            <a:ext cx="1007795" cy="1013300"/>
          </a:xfrm>
          <a:prstGeom prst="snip2DiagRect">
            <a:avLst>
              <a:gd name="adj1" fmla="val 0"/>
              <a:gd name="adj2" fmla="val 50000"/>
            </a:avLst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39"/>
          <p:cNvSpPr txBox="1"/>
          <p:nvPr/>
        </p:nvSpPr>
        <p:spPr>
          <a:xfrm>
            <a:off x="7295097" y="1103941"/>
            <a:ext cx="738300" cy="7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06E9FB"/>
                </a:solidFill>
                <a:latin typeface="Roboto"/>
                <a:ea typeface="Roboto"/>
                <a:cs typeface="Roboto"/>
                <a:sym typeface="Roboto"/>
              </a:rPr>
              <a:t>SQUAD</a:t>
            </a:r>
            <a:endParaRPr sz="1000" b="1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b="1">
                <a:solidFill>
                  <a:srgbClr val="06E9FB"/>
                </a:solidFill>
                <a:latin typeface="Roboto"/>
                <a:ea typeface="Roboto"/>
                <a:cs typeface="Roboto"/>
                <a:sym typeface="Roboto"/>
              </a:rPr>
              <a:t>XPTO4</a:t>
            </a:r>
            <a:endParaRPr sz="1000" b="1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000" b="1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2" name="Google Shape;242;p39"/>
          <p:cNvSpPr/>
          <p:nvPr/>
        </p:nvSpPr>
        <p:spPr>
          <a:xfrm rot="1860984">
            <a:off x="6208289" y="903850"/>
            <a:ext cx="1007795" cy="1013300"/>
          </a:xfrm>
          <a:prstGeom prst="snip2DiagRect">
            <a:avLst>
              <a:gd name="adj1" fmla="val 0"/>
              <a:gd name="adj2" fmla="val 50000"/>
            </a:avLst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39"/>
          <p:cNvSpPr txBox="1"/>
          <p:nvPr/>
        </p:nvSpPr>
        <p:spPr>
          <a:xfrm>
            <a:off x="6355806" y="1103941"/>
            <a:ext cx="738300" cy="7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06E9FB"/>
                </a:solidFill>
                <a:latin typeface="Roboto"/>
                <a:ea typeface="Roboto"/>
                <a:cs typeface="Roboto"/>
                <a:sym typeface="Roboto"/>
              </a:rPr>
              <a:t>SQUAD</a:t>
            </a:r>
            <a:endParaRPr sz="1000" b="1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b="1">
                <a:solidFill>
                  <a:srgbClr val="06E9FB"/>
                </a:solidFill>
                <a:latin typeface="Roboto"/>
                <a:ea typeface="Roboto"/>
                <a:cs typeface="Roboto"/>
                <a:sym typeface="Roboto"/>
              </a:rPr>
              <a:t>XPTO3</a:t>
            </a:r>
            <a:endParaRPr sz="1000" b="1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4" name="Google Shape;244;p39"/>
          <p:cNvSpPr/>
          <p:nvPr/>
        </p:nvSpPr>
        <p:spPr>
          <a:xfrm rot="1860984">
            <a:off x="5273776" y="903850"/>
            <a:ext cx="1007795" cy="1013300"/>
          </a:xfrm>
          <a:prstGeom prst="snip2DiagRect">
            <a:avLst>
              <a:gd name="adj1" fmla="val 0"/>
              <a:gd name="adj2" fmla="val 50000"/>
            </a:avLst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39"/>
          <p:cNvSpPr/>
          <p:nvPr/>
        </p:nvSpPr>
        <p:spPr>
          <a:xfrm rot="1860984">
            <a:off x="4341855" y="903850"/>
            <a:ext cx="1007795" cy="1013300"/>
          </a:xfrm>
          <a:prstGeom prst="snip2DiagRect">
            <a:avLst>
              <a:gd name="adj1" fmla="val 0"/>
              <a:gd name="adj2" fmla="val 50000"/>
            </a:avLst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39"/>
          <p:cNvSpPr txBox="1"/>
          <p:nvPr/>
        </p:nvSpPr>
        <p:spPr>
          <a:xfrm>
            <a:off x="5416516" y="1103941"/>
            <a:ext cx="738300" cy="7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06E9FB"/>
                </a:solidFill>
                <a:latin typeface="Roboto"/>
                <a:ea typeface="Roboto"/>
                <a:cs typeface="Roboto"/>
                <a:sym typeface="Roboto"/>
              </a:rPr>
              <a:t>SQUAD</a:t>
            </a:r>
            <a:endParaRPr sz="1000" b="1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b="1">
                <a:solidFill>
                  <a:srgbClr val="06E9FB"/>
                </a:solidFill>
                <a:latin typeface="Roboto"/>
                <a:ea typeface="Roboto"/>
                <a:cs typeface="Roboto"/>
                <a:sym typeface="Roboto"/>
              </a:rPr>
              <a:t>XPTO2</a:t>
            </a:r>
            <a:endParaRPr sz="1000" b="1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000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000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7" name="Google Shape;247;p39"/>
          <p:cNvSpPr txBox="1"/>
          <p:nvPr/>
        </p:nvSpPr>
        <p:spPr>
          <a:xfrm>
            <a:off x="4477225" y="1103941"/>
            <a:ext cx="738300" cy="7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06E9FB"/>
                </a:solidFill>
                <a:latin typeface="Roboto"/>
                <a:ea typeface="Roboto"/>
                <a:cs typeface="Roboto"/>
                <a:sym typeface="Roboto"/>
              </a:rPr>
              <a:t>SQUAD</a:t>
            </a:r>
            <a:endParaRPr sz="1000" b="1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06E9FB"/>
                </a:solidFill>
                <a:latin typeface="Roboto"/>
                <a:ea typeface="Roboto"/>
                <a:cs typeface="Roboto"/>
                <a:sym typeface="Roboto"/>
              </a:rPr>
              <a:t>XPTO1</a:t>
            </a:r>
            <a:endParaRPr sz="1000" b="1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8" name="Google Shape;248;p39"/>
          <p:cNvSpPr/>
          <p:nvPr/>
        </p:nvSpPr>
        <p:spPr>
          <a:xfrm rot="1959589">
            <a:off x="7604905" y="1857194"/>
            <a:ext cx="1013435" cy="1018933"/>
          </a:xfrm>
          <a:prstGeom prst="snip2DiagRect">
            <a:avLst>
              <a:gd name="adj1" fmla="val 0"/>
              <a:gd name="adj2" fmla="val 50000"/>
            </a:avLst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39"/>
          <p:cNvSpPr txBox="1"/>
          <p:nvPr/>
        </p:nvSpPr>
        <p:spPr>
          <a:xfrm>
            <a:off x="6735464" y="2043735"/>
            <a:ext cx="851100" cy="7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06E9FB"/>
                </a:solidFill>
                <a:latin typeface="Roboto"/>
                <a:ea typeface="Roboto"/>
                <a:cs typeface="Roboto"/>
                <a:sym typeface="Roboto"/>
              </a:rPr>
              <a:t>SQUAD</a:t>
            </a:r>
            <a:endParaRPr sz="1000" b="1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b="1">
                <a:solidFill>
                  <a:srgbClr val="06E9FB"/>
                </a:solidFill>
                <a:latin typeface="Roboto"/>
                <a:ea typeface="Roboto"/>
                <a:cs typeface="Roboto"/>
                <a:sym typeface="Roboto"/>
              </a:rPr>
              <a:t>XPTO7</a:t>
            </a:r>
            <a:endParaRPr sz="1000" b="1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0" name="Google Shape;250;p39"/>
          <p:cNvSpPr txBox="1"/>
          <p:nvPr/>
        </p:nvSpPr>
        <p:spPr>
          <a:xfrm>
            <a:off x="5902159" y="2043740"/>
            <a:ext cx="729600" cy="7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06E9FB"/>
                </a:solidFill>
                <a:latin typeface="Roboto"/>
                <a:ea typeface="Roboto"/>
                <a:cs typeface="Roboto"/>
                <a:sym typeface="Roboto"/>
              </a:rPr>
              <a:t>SQUAD</a:t>
            </a:r>
            <a:endParaRPr sz="1000" b="1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b="1">
                <a:solidFill>
                  <a:srgbClr val="06E9FB"/>
                </a:solidFill>
                <a:latin typeface="Roboto"/>
                <a:ea typeface="Roboto"/>
                <a:cs typeface="Roboto"/>
                <a:sym typeface="Roboto"/>
              </a:rPr>
              <a:t>XPTO6</a:t>
            </a:r>
            <a:endParaRPr sz="1000" b="1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1" name="Google Shape;251;p39"/>
          <p:cNvSpPr/>
          <p:nvPr/>
        </p:nvSpPr>
        <p:spPr>
          <a:xfrm rot="1959589">
            <a:off x="4831523" y="1857194"/>
            <a:ext cx="1013435" cy="1018933"/>
          </a:xfrm>
          <a:prstGeom prst="snip2DiagRect">
            <a:avLst>
              <a:gd name="adj1" fmla="val 0"/>
              <a:gd name="adj2" fmla="val 50000"/>
            </a:avLst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39"/>
          <p:cNvSpPr txBox="1"/>
          <p:nvPr/>
        </p:nvSpPr>
        <p:spPr>
          <a:xfrm>
            <a:off x="4974181" y="2043740"/>
            <a:ext cx="729600" cy="7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06E9FB"/>
                </a:solidFill>
                <a:latin typeface="Roboto"/>
                <a:ea typeface="Roboto"/>
                <a:cs typeface="Roboto"/>
                <a:sym typeface="Roboto"/>
              </a:rPr>
              <a:t>SQUAD</a:t>
            </a:r>
            <a:endParaRPr sz="1000" b="1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b="1">
                <a:solidFill>
                  <a:srgbClr val="06E9FB"/>
                </a:solidFill>
                <a:latin typeface="Roboto"/>
                <a:ea typeface="Roboto"/>
                <a:cs typeface="Roboto"/>
                <a:sym typeface="Roboto"/>
              </a:rPr>
              <a:t>XPTO5</a:t>
            </a:r>
            <a:endParaRPr sz="1000" b="1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3" name="Google Shape;253;p39"/>
          <p:cNvSpPr txBox="1"/>
          <p:nvPr/>
        </p:nvSpPr>
        <p:spPr>
          <a:xfrm>
            <a:off x="7758116" y="2043740"/>
            <a:ext cx="729600" cy="7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06E9FB"/>
                </a:solidFill>
                <a:latin typeface="Roboto"/>
                <a:ea typeface="Roboto"/>
                <a:cs typeface="Roboto"/>
                <a:sym typeface="Roboto"/>
              </a:rPr>
              <a:t>SQUAD</a:t>
            </a:r>
            <a:endParaRPr sz="1000" b="1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b="1">
                <a:solidFill>
                  <a:srgbClr val="06E9FB"/>
                </a:solidFill>
                <a:latin typeface="Roboto"/>
                <a:ea typeface="Roboto"/>
                <a:cs typeface="Roboto"/>
                <a:sym typeface="Roboto"/>
              </a:rPr>
              <a:t>XPTO8</a:t>
            </a:r>
            <a:endParaRPr sz="1000" b="1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4" name="Google Shape;254;p39"/>
          <p:cNvSpPr txBox="1"/>
          <p:nvPr/>
        </p:nvSpPr>
        <p:spPr>
          <a:xfrm>
            <a:off x="7269492" y="2952635"/>
            <a:ext cx="771300" cy="7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06E9FB"/>
                </a:solidFill>
                <a:latin typeface="Roboto"/>
                <a:ea typeface="Roboto"/>
                <a:cs typeface="Roboto"/>
                <a:sym typeface="Roboto"/>
              </a:rPr>
              <a:t>SQUAD</a:t>
            </a:r>
            <a:endParaRPr sz="1000" b="1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b="1">
                <a:solidFill>
                  <a:srgbClr val="06E9FB"/>
                </a:solidFill>
                <a:latin typeface="Roboto"/>
                <a:ea typeface="Roboto"/>
                <a:cs typeface="Roboto"/>
                <a:sym typeface="Roboto"/>
              </a:rPr>
              <a:t>XPTO12</a:t>
            </a:r>
            <a:endParaRPr sz="1000" b="1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5" name="Google Shape;255;p39"/>
          <p:cNvSpPr txBox="1"/>
          <p:nvPr/>
        </p:nvSpPr>
        <p:spPr>
          <a:xfrm>
            <a:off x="6365395" y="2952625"/>
            <a:ext cx="737400" cy="7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06E9FB"/>
                </a:solidFill>
                <a:latin typeface="Roboto"/>
                <a:ea typeface="Roboto"/>
                <a:cs typeface="Roboto"/>
                <a:sym typeface="Roboto"/>
              </a:rPr>
              <a:t>SQUAD</a:t>
            </a:r>
            <a:endParaRPr sz="1000" b="1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b="1">
                <a:solidFill>
                  <a:srgbClr val="06E9FB"/>
                </a:solidFill>
                <a:latin typeface="Roboto"/>
                <a:ea typeface="Roboto"/>
                <a:cs typeface="Roboto"/>
                <a:sym typeface="Roboto"/>
              </a:rPr>
              <a:t>XPTO11</a:t>
            </a:r>
            <a:endParaRPr sz="1000" b="1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6" name="Google Shape;256;p39"/>
          <p:cNvSpPr txBox="1"/>
          <p:nvPr/>
        </p:nvSpPr>
        <p:spPr>
          <a:xfrm>
            <a:off x="5427226" y="2952625"/>
            <a:ext cx="737400" cy="7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06E9FB"/>
                </a:solidFill>
                <a:latin typeface="Roboto"/>
                <a:ea typeface="Roboto"/>
                <a:cs typeface="Roboto"/>
                <a:sym typeface="Roboto"/>
              </a:rPr>
              <a:t>SQUAD</a:t>
            </a:r>
            <a:endParaRPr sz="1000" b="1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b="1">
                <a:solidFill>
                  <a:srgbClr val="06E9FB"/>
                </a:solidFill>
                <a:latin typeface="Roboto"/>
                <a:ea typeface="Roboto"/>
                <a:cs typeface="Roboto"/>
                <a:sym typeface="Roboto"/>
              </a:rPr>
              <a:t>XPTO10</a:t>
            </a:r>
            <a:endParaRPr sz="1000" b="1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7" name="Google Shape;257;p39"/>
          <p:cNvSpPr txBox="1"/>
          <p:nvPr/>
        </p:nvSpPr>
        <p:spPr>
          <a:xfrm>
            <a:off x="4489056" y="2952625"/>
            <a:ext cx="737400" cy="7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06E9FB"/>
                </a:solidFill>
                <a:latin typeface="Roboto"/>
                <a:ea typeface="Roboto"/>
                <a:cs typeface="Roboto"/>
                <a:sym typeface="Roboto"/>
              </a:rPr>
              <a:t>SQUAD</a:t>
            </a:r>
            <a:endParaRPr sz="1000" b="1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b="1">
                <a:solidFill>
                  <a:srgbClr val="06E9FB"/>
                </a:solidFill>
                <a:latin typeface="Roboto"/>
                <a:ea typeface="Roboto"/>
                <a:cs typeface="Roboto"/>
                <a:sym typeface="Roboto"/>
              </a:rPr>
              <a:t>XPTO9</a:t>
            </a:r>
            <a:endParaRPr sz="1000" b="1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6E9F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8" name="Google Shape;258;p39"/>
          <p:cNvSpPr txBox="1"/>
          <p:nvPr/>
        </p:nvSpPr>
        <p:spPr>
          <a:xfrm>
            <a:off x="152125" y="40325"/>
            <a:ext cx="24624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rgbClr val="00FFFF"/>
                </a:solidFill>
                <a:latin typeface="Roboto"/>
                <a:ea typeface="Roboto"/>
                <a:cs typeface="Roboto"/>
                <a:sym typeface="Roboto"/>
              </a:rPr>
              <a:t>12 Squads</a:t>
            </a:r>
            <a:endParaRPr sz="2800" b="1">
              <a:solidFill>
                <a:srgbClr val="00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1">
              <a:solidFill>
                <a:srgbClr val="06E9FB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59" name="Google Shape;259;p39"/>
          <p:cNvSpPr txBox="1"/>
          <p:nvPr/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≅70 pessoas</a:t>
            </a:r>
            <a:endParaRPr sz="24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4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≅20 Líderes</a:t>
            </a:r>
            <a:endParaRPr sz="24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40"/>
          <p:cNvPicPr preferRelativeResize="0"/>
          <p:nvPr/>
        </p:nvPicPr>
        <p:blipFill>
          <a:blip r:embed="rId3">
            <a:alphaModFix amt="32000"/>
          </a:blip>
          <a:stretch>
            <a:fillRect/>
          </a:stretch>
        </p:blipFill>
        <p:spPr>
          <a:xfrm>
            <a:off x="-151825" y="-135125"/>
            <a:ext cx="12333215" cy="5278625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40"/>
          <p:cNvSpPr txBox="1"/>
          <p:nvPr/>
        </p:nvSpPr>
        <p:spPr>
          <a:xfrm>
            <a:off x="69975" y="2062200"/>
            <a:ext cx="8978400" cy="11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rgbClr val="06E9FB"/>
                </a:solidFill>
                <a:latin typeface="Montserrat"/>
                <a:ea typeface="Montserrat"/>
                <a:cs typeface="Montserrat"/>
                <a:sym typeface="Montserrat"/>
              </a:rPr>
              <a:t>Quais os desafios que apareceram com essa mudança?</a:t>
            </a:r>
            <a:endParaRPr sz="3000" b="1">
              <a:solidFill>
                <a:srgbClr val="06E9FB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0" name="Google Shape;270;p41"/>
          <p:cNvGrpSpPr/>
          <p:nvPr/>
        </p:nvGrpSpPr>
        <p:grpSpPr>
          <a:xfrm>
            <a:off x="547225" y="2355129"/>
            <a:ext cx="4905725" cy="630905"/>
            <a:chOff x="3619500" y="2340609"/>
            <a:chExt cx="4905725" cy="630905"/>
          </a:xfrm>
        </p:grpSpPr>
        <p:sp>
          <p:nvSpPr>
            <p:cNvPr id="271" name="Google Shape;271;p41"/>
            <p:cNvSpPr/>
            <p:nvPr/>
          </p:nvSpPr>
          <p:spPr>
            <a:xfrm>
              <a:off x="3619500" y="2340609"/>
              <a:ext cx="426600" cy="426600"/>
            </a:xfrm>
            <a:prstGeom prst="ellipse">
              <a:avLst/>
            </a:prstGeom>
            <a:solidFill>
              <a:srgbClr val="14AA96"/>
            </a:solidFill>
            <a:ln w="12700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41"/>
            <p:cNvSpPr txBox="1"/>
            <p:nvPr/>
          </p:nvSpPr>
          <p:spPr>
            <a:xfrm>
              <a:off x="4264025" y="2471414"/>
              <a:ext cx="4261200" cy="50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just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Font typeface="Lato"/>
                <a:buNone/>
              </a:pPr>
              <a:r>
                <a:rPr lang="pt-BR" sz="1800">
                  <a:solidFill>
                    <a:schemeClr val="lt2"/>
                  </a:solidFill>
                  <a:latin typeface="Roboto"/>
                  <a:ea typeface="Roboto"/>
                  <a:cs typeface="Roboto"/>
                  <a:sym typeface="Roboto"/>
                </a:rPr>
                <a:t>Previsibilidade das entregas</a:t>
              </a:r>
              <a:endParaRPr sz="1800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73" name="Google Shape;273;p41"/>
            <p:cNvSpPr txBox="1"/>
            <p:nvPr/>
          </p:nvSpPr>
          <p:spPr>
            <a:xfrm>
              <a:off x="3664587" y="2412207"/>
              <a:ext cx="336000" cy="25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Font typeface="Lato"/>
                <a:buNone/>
              </a:pPr>
              <a:r>
                <a:rPr lang="pt-BR" sz="1800" b="1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2</a:t>
              </a:r>
              <a:endParaRPr sz="1800"/>
            </a:p>
          </p:txBody>
        </p:sp>
      </p:grpSp>
      <p:grpSp>
        <p:nvGrpSpPr>
          <p:cNvPr id="274" name="Google Shape;274;p41"/>
          <p:cNvGrpSpPr/>
          <p:nvPr/>
        </p:nvGrpSpPr>
        <p:grpSpPr>
          <a:xfrm>
            <a:off x="547225" y="3459084"/>
            <a:ext cx="7957325" cy="639791"/>
            <a:chOff x="3619500" y="2962909"/>
            <a:chExt cx="7957325" cy="639791"/>
          </a:xfrm>
        </p:grpSpPr>
        <p:sp>
          <p:nvSpPr>
            <p:cNvPr id="275" name="Google Shape;275;p41"/>
            <p:cNvSpPr/>
            <p:nvPr/>
          </p:nvSpPr>
          <p:spPr>
            <a:xfrm>
              <a:off x="3619500" y="2962909"/>
              <a:ext cx="426600" cy="426600"/>
            </a:xfrm>
            <a:prstGeom prst="ellipse">
              <a:avLst/>
            </a:prstGeom>
            <a:solidFill>
              <a:srgbClr val="9BB955"/>
            </a:solidFill>
            <a:ln w="12700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41"/>
            <p:cNvSpPr txBox="1"/>
            <p:nvPr/>
          </p:nvSpPr>
          <p:spPr>
            <a:xfrm>
              <a:off x="4264025" y="3102600"/>
              <a:ext cx="7312800" cy="50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just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Font typeface="Lato"/>
                <a:buNone/>
              </a:pPr>
              <a:r>
                <a:rPr lang="pt-BR" sz="1800">
                  <a:solidFill>
                    <a:schemeClr val="lt2"/>
                  </a:solidFill>
                  <a:latin typeface="Roboto"/>
                  <a:ea typeface="Roboto"/>
                  <a:cs typeface="Roboto"/>
                  <a:sym typeface="Roboto"/>
                </a:rPr>
                <a:t>Repriorização rápida</a:t>
              </a:r>
              <a:endPara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77" name="Google Shape;277;p41"/>
            <p:cNvSpPr txBox="1"/>
            <p:nvPr/>
          </p:nvSpPr>
          <p:spPr>
            <a:xfrm>
              <a:off x="3673482" y="3026569"/>
              <a:ext cx="336000" cy="25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Font typeface="Lato"/>
                <a:buNone/>
              </a:pPr>
              <a:r>
                <a:rPr lang="pt-BR" sz="1800" b="1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3</a:t>
              </a:r>
              <a:endParaRPr sz="1800"/>
            </a:p>
          </p:txBody>
        </p:sp>
      </p:grpSp>
      <p:grpSp>
        <p:nvGrpSpPr>
          <p:cNvPr id="278" name="Google Shape;278;p41"/>
          <p:cNvGrpSpPr/>
          <p:nvPr/>
        </p:nvGrpSpPr>
        <p:grpSpPr>
          <a:xfrm>
            <a:off x="547225" y="1281759"/>
            <a:ext cx="7957325" cy="616741"/>
            <a:chOff x="3619500" y="1718309"/>
            <a:chExt cx="7957325" cy="616741"/>
          </a:xfrm>
        </p:grpSpPr>
        <p:sp>
          <p:nvSpPr>
            <p:cNvPr id="279" name="Google Shape;279;p41"/>
            <p:cNvSpPr txBox="1"/>
            <p:nvPr/>
          </p:nvSpPr>
          <p:spPr>
            <a:xfrm>
              <a:off x="4264025" y="1834950"/>
              <a:ext cx="7312800" cy="50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just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Font typeface="Lato"/>
                <a:buNone/>
              </a:pPr>
              <a:r>
                <a:rPr lang="pt-BR" sz="1800">
                  <a:solidFill>
                    <a:schemeClr val="lt2"/>
                  </a:solidFill>
                  <a:latin typeface="Roboto"/>
                  <a:ea typeface="Roboto"/>
                  <a:cs typeface="Roboto"/>
                  <a:sym typeface="Roboto"/>
                </a:rPr>
                <a:t> Entender capacidade do time de uma forma mais assertiva e otimizar </a:t>
              </a:r>
              <a:endPara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80" name="Google Shape;280;p41"/>
            <p:cNvSpPr/>
            <p:nvPr/>
          </p:nvSpPr>
          <p:spPr>
            <a:xfrm>
              <a:off x="3619500" y="1718309"/>
              <a:ext cx="426600" cy="426600"/>
            </a:xfrm>
            <a:prstGeom prst="ellipse">
              <a:avLst/>
            </a:prstGeom>
            <a:solidFill>
              <a:srgbClr val="237DB9"/>
            </a:solidFill>
            <a:ln w="12700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41"/>
            <p:cNvSpPr txBox="1"/>
            <p:nvPr/>
          </p:nvSpPr>
          <p:spPr>
            <a:xfrm>
              <a:off x="3664587" y="1783558"/>
              <a:ext cx="336000" cy="25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Font typeface="Lato"/>
                <a:buNone/>
              </a:pPr>
              <a:r>
                <a:rPr lang="pt-BR" sz="1800" b="1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1</a:t>
              </a:r>
              <a:endParaRPr sz="18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2"/>
          <p:cNvSpPr txBox="1"/>
          <p:nvPr/>
        </p:nvSpPr>
        <p:spPr>
          <a:xfrm>
            <a:off x="1587450" y="241700"/>
            <a:ext cx="59691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rgbClr val="00FFFF"/>
                </a:solidFill>
                <a:latin typeface="Roboto"/>
                <a:ea typeface="Roboto"/>
                <a:cs typeface="Roboto"/>
                <a:sym typeface="Roboto"/>
              </a:rPr>
              <a:t>E agora quem poderá nos defender?</a:t>
            </a:r>
            <a:endParaRPr sz="2800" b="1">
              <a:solidFill>
                <a:srgbClr val="00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rgbClr val="00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1">
              <a:solidFill>
                <a:srgbClr val="06E9FB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87" name="Google Shape;287;p42"/>
          <p:cNvSpPr txBox="1"/>
          <p:nvPr/>
        </p:nvSpPr>
        <p:spPr>
          <a:xfrm>
            <a:off x="5492075" y="2050200"/>
            <a:ext cx="3273000" cy="11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Kanban</a:t>
            </a:r>
            <a:endParaRPr sz="4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88" name="Google Shape;288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550" y="1392138"/>
            <a:ext cx="4572000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6650" y="1531425"/>
            <a:ext cx="4328400" cy="2841525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43"/>
          <p:cNvSpPr txBox="1"/>
          <p:nvPr/>
        </p:nvSpPr>
        <p:spPr>
          <a:xfrm>
            <a:off x="211925" y="1342225"/>
            <a:ext cx="4186800" cy="52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Visão Sistêmica</a:t>
            </a:r>
            <a:r>
              <a:rPr lang="pt-BR" sz="3000">
                <a:solidFill>
                  <a:srgbClr val="464646"/>
                </a:solidFill>
                <a:latin typeface="Lato"/>
                <a:ea typeface="Lato"/>
                <a:cs typeface="Lato"/>
                <a:sym typeface="Lato"/>
              </a:rPr>
              <a:t>  </a:t>
            </a:r>
            <a:endParaRPr sz="2400">
              <a:solidFill>
                <a:srgbClr val="46464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46464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5" name="Google Shape;295;p43"/>
          <p:cNvSpPr txBox="1"/>
          <p:nvPr/>
        </p:nvSpPr>
        <p:spPr>
          <a:xfrm>
            <a:off x="681925" y="199050"/>
            <a:ext cx="7529700" cy="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rgbClr val="00FFFF"/>
                </a:solidFill>
                <a:latin typeface="Roboto"/>
                <a:ea typeface="Roboto"/>
                <a:cs typeface="Roboto"/>
                <a:sym typeface="Roboto"/>
              </a:rPr>
              <a:t>A grande Mudança de MindSet</a:t>
            </a:r>
            <a:endParaRPr sz="2800" b="1">
              <a:solidFill>
                <a:srgbClr val="00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6" name="Google Shape;296;p43"/>
          <p:cNvSpPr txBox="1"/>
          <p:nvPr/>
        </p:nvSpPr>
        <p:spPr>
          <a:xfrm>
            <a:off x="122950" y="2270000"/>
            <a:ext cx="4523700" cy="9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i="1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"Ter o conhecimento do todo, de modo a permitir a análise ou a interferência no mesmo."</a:t>
            </a:r>
            <a:endParaRPr sz="1800" i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4"/>
          <p:cNvSpPr txBox="1"/>
          <p:nvPr/>
        </p:nvSpPr>
        <p:spPr>
          <a:xfrm>
            <a:off x="3368100" y="178850"/>
            <a:ext cx="24078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rgbClr val="00FFFF"/>
                </a:solidFill>
                <a:latin typeface="Roboto"/>
                <a:ea typeface="Roboto"/>
                <a:cs typeface="Roboto"/>
                <a:sym typeface="Roboto"/>
              </a:rPr>
              <a:t>Gestão Visual</a:t>
            </a:r>
            <a:endParaRPr sz="2800" b="1">
              <a:solidFill>
                <a:srgbClr val="00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rgbClr val="00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02" name="Google Shape;302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88725"/>
            <a:ext cx="1859850" cy="3305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63726" y="2682100"/>
            <a:ext cx="3180266" cy="238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44650" y="1278950"/>
            <a:ext cx="3805666" cy="22757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5"/>
          <p:cNvSpPr txBox="1"/>
          <p:nvPr/>
        </p:nvSpPr>
        <p:spPr>
          <a:xfrm>
            <a:off x="681925" y="122850"/>
            <a:ext cx="7529700" cy="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rgbClr val="00FFFF"/>
                </a:solidFill>
                <a:latin typeface="Roboto"/>
                <a:ea typeface="Roboto"/>
                <a:cs typeface="Roboto"/>
                <a:sym typeface="Roboto"/>
              </a:rPr>
              <a:t>Entender Capacidade do Time</a:t>
            </a:r>
            <a:endParaRPr sz="2800" b="1">
              <a:solidFill>
                <a:srgbClr val="00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10" name="Google Shape;310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225" y="1216675"/>
            <a:ext cx="2981762" cy="2981763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45"/>
          <p:cNvSpPr txBox="1"/>
          <p:nvPr/>
        </p:nvSpPr>
        <p:spPr>
          <a:xfrm>
            <a:off x="1098500" y="4323475"/>
            <a:ext cx="1819200" cy="4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Planning Poker</a:t>
            </a: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18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12" name="Google Shape;312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0825" y="1388025"/>
            <a:ext cx="2594575" cy="25945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3" name="Google Shape;313;p45"/>
          <p:cNvGrpSpPr/>
          <p:nvPr/>
        </p:nvGrpSpPr>
        <p:grpSpPr>
          <a:xfrm>
            <a:off x="3729425" y="2420846"/>
            <a:ext cx="4905725" cy="500100"/>
            <a:chOff x="3619500" y="2319014"/>
            <a:chExt cx="4905725" cy="500100"/>
          </a:xfrm>
        </p:grpSpPr>
        <p:sp>
          <p:nvSpPr>
            <p:cNvPr id="314" name="Google Shape;314;p45"/>
            <p:cNvSpPr/>
            <p:nvPr/>
          </p:nvSpPr>
          <p:spPr>
            <a:xfrm>
              <a:off x="3619500" y="2340609"/>
              <a:ext cx="426600" cy="426600"/>
            </a:xfrm>
            <a:prstGeom prst="ellipse">
              <a:avLst/>
            </a:prstGeom>
            <a:solidFill>
              <a:srgbClr val="14AA96"/>
            </a:solidFill>
            <a:ln w="12700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" name="Google Shape;315;p45"/>
            <p:cNvSpPr txBox="1"/>
            <p:nvPr/>
          </p:nvSpPr>
          <p:spPr>
            <a:xfrm>
              <a:off x="4264025" y="2319014"/>
              <a:ext cx="4261200" cy="50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just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Font typeface="Lato"/>
                <a:buNone/>
              </a:pPr>
              <a:r>
                <a:rPr lang="pt-BR" sz="1800">
                  <a:solidFill>
                    <a:schemeClr val="lt2"/>
                  </a:solidFill>
                  <a:latin typeface="Roboto"/>
                  <a:ea typeface="Roboto"/>
                  <a:cs typeface="Roboto"/>
                  <a:sym typeface="Roboto"/>
                </a:rPr>
                <a:t>Extrair métricas a partir dos dados coletados</a:t>
              </a:r>
              <a:endPara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16" name="Google Shape;316;p45"/>
            <p:cNvSpPr txBox="1"/>
            <p:nvPr/>
          </p:nvSpPr>
          <p:spPr>
            <a:xfrm>
              <a:off x="3664587" y="2412207"/>
              <a:ext cx="336000" cy="25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Font typeface="Lato"/>
                <a:buNone/>
              </a:pPr>
              <a:r>
                <a:rPr lang="pt-BR" sz="1800" b="1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2</a:t>
              </a:r>
              <a:endParaRPr sz="1800"/>
            </a:p>
          </p:txBody>
        </p:sp>
      </p:grpSp>
      <p:grpSp>
        <p:nvGrpSpPr>
          <p:cNvPr id="317" name="Google Shape;317;p45"/>
          <p:cNvGrpSpPr/>
          <p:nvPr/>
        </p:nvGrpSpPr>
        <p:grpSpPr>
          <a:xfrm>
            <a:off x="3729425" y="3622596"/>
            <a:ext cx="7957325" cy="563591"/>
            <a:chOff x="3619500" y="2962909"/>
            <a:chExt cx="7957325" cy="563591"/>
          </a:xfrm>
        </p:grpSpPr>
        <p:sp>
          <p:nvSpPr>
            <p:cNvPr id="318" name="Google Shape;318;p45"/>
            <p:cNvSpPr/>
            <p:nvPr/>
          </p:nvSpPr>
          <p:spPr>
            <a:xfrm>
              <a:off x="3619500" y="2962909"/>
              <a:ext cx="426600" cy="426600"/>
            </a:xfrm>
            <a:prstGeom prst="ellipse">
              <a:avLst/>
            </a:prstGeom>
            <a:solidFill>
              <a:srgbClr val="9BB955"/>
            </a:solidFill>
            <a:ln w="12700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45"/>
            <p:cNvSpPr txBox="1"/>
            <p:nvPr/>
          </p:nvSpPr>
          <p:spPr>
            <a:xfrm>
              <a:off x="4264025" y="3026400"/>
              <a:ext cx="7312800" cy="50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just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Font typeface="Lato"/>
                <a:buNone/>
              </a:pPr>
              <a:r>
                <a:rPr lang="pt-BR" sz="1800">
                  <a:solidFill>
                    <a:schemeClr val="lt2"/>
                  </a:solidFill>
                  <a:latin typeface="Roboto"/>
                  <a:ea typeface="Roboto"/>
                  <a:cs typeface="Roboto"/>
                  <a:sym typeface="Roboto"/>
                </a:rPr>
                <a:t>Limitar o WIP</a:t>
              </a:r>
              <a:endPara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20" name="Google Shape;320;p45"/>
            <p:cNvSpPr txBox="1"/>
            <p:nvPr/>
          </p:nvSpPr>
          <p:spPr>
            <a:xfrm>
              <a:off x="3673482" y="3026569"/>
              <a:ext cx="336000" cy="25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Font typeface="Lato"/>
                <a:buNone/>
              </a:pPr>
              <a:r>
                <a:rPr lang="pt-BR" sz="1800" b="1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3</a:t>
              </a:r>
              <a:endParaRPr sz="1800"/>
            </a:p>
          </p:txBody>
        </p:sp>
      </p:grpSp>
      <p:grpSp>
        <p:nvGrpSpPr>
          <p:cNvPr id="321" name="Google Shape;321;p45"/>
          <p:cNvGrpSpPr/>
          <p:nvPr/>
        </p:nvGrpSpPr>
        <p:grpSpPr>
          <a:xfrm>
            <a:off x="3729425" y="1257113"/>
            <a:ext cx="7957325" cy="500100"/>
            <a:chOff x="3619500" y="1682550"/>
            <a:chExt cx="7957325" cy="500100"/>
          </a:xfrm>
        </p:grpSpPr>
        <p:sp>
          <p:nvSpPr>
            <p:cNvPr id="322" name="Google Shape;322;p45"/>
            <p:cNvSpPr txBox="1"/>
            <p:nvPr/>
          </p:nvSpPr>
          <p:spPr>
            <a:xfrm>
              <a:off x="4264025" y="1682550"/>
              <a:ext cx="7312800" cy="50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just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Font typeface="Lato"/>
                <a:buNone/>
              </a:pPr>
              <a:r>
                <a:rPr lang="pt-BR" sz="1800">
                  <a:solidFill>
                    <a:srgbClr val="7F7F7F"/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pt-BR" sz="1800">
                  <a:solidFill>
                    <a:schemeClr val="lt2"/>
                  </a:solidFill>
                  <a:latin typeface="Roboto"/>
                  <a:ea typeface="Roboto"/>
                  <a:cs typeface="Roboto"/>
                  <a:sym typeface="Roboto"/>
                </a:rPr>
                <a:t>Medir o tempo que as demandas levam </a:t>
              </a:r>
              <a:endPara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marR="0" lvl="0" indent="0" algn="just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Font typeface="Lato"/>
                <a:buNone/>
              </a:pPr>
              <a:r>
                <a:rPr lang="pt-BR" sz="1800">
                  <a:solidFill>
                    <a:schemeClr val="lt2"/>
                  </a:solidFill>
                  <a:latin typeface="Roboto"/>
                  <a:ea typeface="Roboto"/>
                  <a:cs typeface="Roboto"/>
                  <a:sym typeface="Roboto"/>
                </a:rPr>
                <a:t>para passar no nosso fluxo</a:t>
              </a:r>
              <a:endPara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marR="0" lvl="0" indent="0" algn="just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Font typeface="Lato"/>
                <a:buNone/>
              </a:pPr>
              <a:endPara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23" name="Google Shape;323;p45"/>
            <p:cNvSpPr/>
            <p:nvPr/>
          </p:nvSpPr>
          <p:spPr>
            <a:xfrm>
              <a:off x="3619500" y="1718309"/>
              <a:ext cx="426600" cy="426600"/>
            </a:xfrm>
            <a:prstGeom prst="ellipse">
              <a:avLst/>
            </a:prstGeom>
            <a:solidFill>
              <a:srgbClr val="237DB9"/>
            </a:solidFill>
            <a:ln w="12700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324;p45"/>
            <p:cNvSpPr txBox="1"/>
            <p:nvPr/>
          </p:nvSpPr>
          <p:spPr>
            <a:xfrm>
              <a:off x="3664587" y="1783558"/>
              <a:ext cx="336000" cy="25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Font typeface="Lato"/>
                <a:buNone/>
              </a:pPr>
              <a:r>
                <a:rPr lang="pt-BR" sz="1800" b="1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1</a:t>
              </a:r>
              <a:endParaRPr sz="18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6"/>
          <p:cNvSpPr txBox="1"/>
          <p:nvPr/>
        </p:nvSpPr>
        <p:spPr>
          <a:xfrm>
            <a:off x="681925" y="122850"/>
            <a:ext cx="7529700" cy="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rgbClr val="00FFFF"/>
                </a:solidFill>
                <a:latin typeface="Roboto"/>
                <a:ea typeface="Roboto"/>
                <a:cs typeface="Roboto"/>
                <a:sym typeface="Roboto"/>
              </a:rPr>
              <a:t>Entender Capacidade do Time</a:t>
            </a:r>
            <a:endParaRPr sz="2800" b="1">
              <a:solidFill>
                <a:srgbClr val="00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30" name="Google Shape;330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38450"/>
            <a:ext cx="8839201" cy="117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1813" y="2168775"/>
            <a:ext cx="7803124" cy="152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0617" y="3794138"/>
            <a:ext cx="8702757" cy="1172550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46"/>
          <p:cNvSpPr/>
          <p:nvPr/>
        </p:nvSpPr>
        <p:spPr>
          <a:xfrm>
            <a:off x="1032250" y="1325925"/>
            <a:ext cx="258300" cy="4875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0000"/>
              </a:solidFill>
            </a:endParaRPr>
          </a:p>
        </p:txBody>
      </p:sp>
      <p:sp>
        <p:nvSpPr>
          <p:cNvPr id="334" name="Google Shape;334;p46"/>
          <p:cNvSpPr/>
          <p:nvPr/>
        </p:nvSpPr>
        <p:spPr>
          <a:xfrm>
            <a:off x="2234700" y="1364213"/>
            <a:ext cx="258300" cy="4875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0000"/>
              </a:solidFill>
            </a:endParaRPr>
          </a:p>
        </p:txBody>
      </p:sp>
      <p:sp>
        <p:nvSpPr>
          <p:cNvPr id="335" name="Google Shape;335;p46"/>
          <p:cNvSpPr/>
          <p:nvPr/>
        </p:nvSpPr>
        <p:spPr>
          <a:xfrm>
            <a:off x="3499450" y="1364213"/>
            <a:ext cx="258300" cy="4875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0000"/>
              </a:solidFill>
            </a:endParaRPr>
          </a:p>
        </p:txBody>
      </p:sp>
      <p:sp>
        <p:nvSpPr>
          <p:cNvPr id="336" name="Google Shape;336;p46"/>
          <p:cNvSpPr/>
          <p:nvPr/>
        </p:nvSpPr>
        <p:spPr>
          <a:xfrm>
            <a:off x="4412825" y="1768944"/>
            <a:ext cx="156900" cy="2547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0000"/>
              </a:solidFill>
            </a:endParaRPr>
          </a:p>
        </p:txBody>
      </p:sp>
      <p:sp>
        <p:nvSpPr>
          <p:cNvPr id="337" name="Google Shape;337;p46"/>
          <p:cNvSpPr/>
          <p:nvPr/>
        </p:nvSpPr>
        <p:spPr>
          <a:xfrm>
            <a:off x="5922175" y="1514928"/>
            <a:ext cx="333600" cy="3813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0000"/>
              </a:solidFill>
            </a:endParaRPr>
          </a:p>
        </p:txBody>
      </p:sp>
      <p:sp>
        <p:nvSpPr>
          <p:cNvPr id="338" name="Google Shape;338;p46"/>
          <p:cNvSpPr/>
          <p:nvPr/>
        </p:nvSpPr>
        <p:spPr>
          <a:xfrm>
            <a:off x="7169125" y="1514928"/>
            <a:ext cx="333600" cy="3813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0000"/>
              </a:solidFill>
            </a:endParaRPr>
          </a:p>
        </p:txBody>
      </p:sp>
      <p:sp>
        <p:nvSpPr>
          <p:cNvPr id="339" name="Google Shape;339;p46"/>
          <p:cNvSpPr/>
          <p:nvPr/>
        </p:nvSpPr>
        <p:spPr>
          <a:xfrm>
            <a:off x="1860950" y="2434263"/>
            <a:ext cx="258300" cy="4875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0000"/>
              </a:solidFill>
            </a:endParaRPr>
          </a:p>
        </p:txBody>
      </p:sp>
      <p:sp>
        <p:nvSpPr>
          <p:cNvPr id="340" name="Google Shape;340;p46"/>
          <p:cNvSpPr/>
          <p:nvPr/>
        </p:nvSpPr>
        <p:spPr>
          <a:xfrm>
            <a:off x="3241150" y="2434250"/>
            <a:ext cx="258300" cy="4875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0000"/>
              </a:solidFill>
            </a:endParaRPr>
          </a:p>
        </p:txBody>
      </p:sp>
      <p:sp>
        <p:nvSpPr>
          <p:cNvPr id="341" name="Google Shape;341;p46"/>
          <p:cNvSpPr/>
          <p:nvPr/>
        </p:nvSpPr>
        <p:spPr>
          <a:xfrm>
            <a:off x="4790900" y="2267413"/>
            <a:ext cx="258300" cy="4875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0000"/>
              </a:solidFill>
            </a:endParaRPr>
          </a:p>
        </p:txBody>
      </p:sp>
      <p:sp>
        <p:nvSpPr>
          <p:cNvPr id="342" name="Google Shape;342;p46"/>
          <p:cNvSpPr/>
          <p:nvPr/>
        </p:nvSpPr>
        <p:spPr>
          <a:xfrm>
            <a:off x="6073450" y="2221363"/>
            <a:ext cx="258300" cy="4875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0000"/>
              </a:solidFill>
            </a:endParaRPr>
          </a:p>
        </p:txBody>
      </p:sp>
      <p:sp>
        <p:nvSpPr>
          <p:cNvPr id="343" name="Google Shape;343;p46"/>
          <p:cNvSpPr/>
          <p:nvPr/>
        </p:nvSpPr>
        <p:spPr>
          <a:xfrm>
            <a:off x="6835525" y="2230000"/>
            <a:ext cx="333600" cy="3813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0000"/>
              </a:solidFill>
            </a:endParaRPr>
          </a:p>
        </p:txBody>
      </p:sp>
      <p:sp>
        <p:nvSpPr>
          <p:cNvPr id="344" name="Google Shape;344;p46"/>
          <p:cNvSpPr/>
          <p:nvPr/>
        </p:nvSpPr>
        <p:spPr>
          <a:xfrm>
            <a:off x="1132500" y="4547275"/>
            <a:ext cx="333600" cy="2166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0000"/>
              </a:solidFill>
            </a:endParaRPr>
          </a:p>
        </p:txBody>
      </p:sp>
      <p:sp>
        <p:nvSpPr>
          <p:cNvPr id="345" name="Google Shape;345;p46"/>
          <p:cNvSpPr/>
          <p:nvPr/>
        </p:nvSpPr>
        <p:spPr>
          <a:xfrm>
            <a:off x="2326050" y="4547275"/>
            <a:ext cx="333600" cy="2166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0000"/>
              </a:solidFill>
            </a:endParaRPr>
          </a:p>
        </p:txBody>
      </p:sp>
      <p:sp>
        <p:nvSpPr>
          <p:cNvPr id="346" name="Google Shape;346;p46"/>
          <p:cNvSpPr/>
          <p:nvPr/>
        </p:nvSpPr>
        <p:spPr>
          <a:xfrm>
            <a:off x="3573000" y="4547275"/>
            <a:ext cx="333600" cy="2166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0000"/>
              </a:solidFill>
            </a:endParaRPr>
          </a:p>
        </p:txBody>
      </p:sp>
      <p:sp>
        <p:nvSpPr>
          <p:cNvPr id="347" name="Google Shape;347;p46"/>
          <p:cNvSpPr/>
          <p:nvPr/>
        </p:nvSpPr>
        <p:spPr>
          <a:xfrm>
            <a:off x="4753250" y="4547275"/>
            <a:ext cx="333600" cy="2166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0000"/>
              </a:solidFill>
            </a:endParaRPr>
          </a:p>
        </p:txBody>
      </p:sp>
      <p:sp>
        <p:nvSpPr>
          <p:cNvPr id="348" name="Google Shape;348;p46"/>
          <p:cNvSpPr/>
          <p:nvPr/>
        </p:nvSpPr>
        <p:spPr>
          <a:xfrm>
            <a:off x="6013500" y="4547275"/>
            <a:ext cx="333600" cy="2166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0000"/>
              </a:solidFill>
            </a:endParaRPr>
          </a:p>
        </p:txBody>
      </p:sp>
      <p:sp>
        <p:nvSpPr>
          <p:cNvPr id="349" name="Google Shape;349;p46"/>
          <p:cNvSpPr/>
          <p:nvPr/>
        </p:nvSpPr>
        <p:spPr>
          <a:xfrm>
            <a:off x="7224850" y="4699675"/>
            <a:ext cx="333600" cy="2166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47"/>
          <p:cNvSpPr txBox="1"/>
          <p:nvPr/>
        </p:nvSpPr>
        <p:spPr>
          <a:xfrm>
            <a:off x="807150" y="64600"/>
            <a:ext cx="7529700" cy="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rgbClr val="00FFFF"/>
                </a:solidFill>
                <a:latin typeface="Roboto"/>
                <a:ea typeface="Roboto"/>
                <a:cs typeface="Roboto"/>
                <a:sym typeface="Roboto"/>
              </a:rPr>
              <a:t>Limitar o WIP</a:t>
            </a:r>
            <a:endParaRPr sz="2800" b="1">
              <a:solidFill>
                <a:srgbClr val="00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464646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55" name="Google Shape;355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5125" y="1707763"/>
            <a:ext cx="2822550" cy="194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15275" y="1173063"/>
            <a:ext cx="3048000" cy="300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48"/>
          <p:cNvSpPr txBox="1"/>
          <p:nvPr/>
        </p:nvSpPr>
        <p:spPr>
          <a:xfrm>
            <a:off x="807150" y="64600"/>
            <a:ext cx="7529700" cy="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rgbClr val="00FFFF"/>
                </a:solidFill>
                <a:latin typeface="Roboto"/>
                <a:ea typeface="Roboto"/>
                <a:cs typeface="Roboto"/>
                <a:sym typeface="Roboto"/>
              </a:rPr>
              <a:t>Limitar o WIP</a:t>
            </a:r>
            <a:endParaRPr sz="2800" b="1">
              <a:solidFill>
                <a:srgbClr val="00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464646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62" name="Google Shape;362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6038" y="809850"/>
            <a:ext cx="6651920" cy="4170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49"/>
          <p:cNvSpPr txBox="1"/>
          <p:nvPr/>
        </p:nvSpPr>
        <p:spPr>
          <a:xfrm>
            <a:off x="807150" y="64600"/>
            <a:ext cx="7529700" cy="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rgbClr val="00FFFF"/>
                </a:solidFill>
                <a:latin typeface="Roboto"/>
                <a:ea typeface="Roboto"/>
                <a:cs typeface="Roboto"/>
                <a:sym typeface="Roboto"/>
              </a:rPr>
              <a:t>Limitar o WIP</a:t>
            </a:r>
            <a:endParaRPr sz="2800" b="1">
              <a:solidFill>
                <a:srgbClr val="00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464646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68" name="Google Shape;368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5638" y="833525"/>
            <a:ext cx="6552715" cy="4108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50"/>
          <p:cNvSpPr txBox="1"/>
          <p:nvPr/>
        </p:nvSpPr>
        <p:spPr>
          <a:xfrm>
            <a:off x="681925" y="122850"/>
            <a:ext cx="7529700" cy="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rgbClr val="00FFFF"/>
                </a:solidFill>
                <a:latin typeface="Roboto"/>
                <a:ea typeface="Roboto"/>
                <a:cs typeface="Roboto"/>
                <a:sym typeface="Roboto"/>
              </a:rPr>
              <a:t>CFD - Cumulative Flow Diagrams  </a:t>
            </a:r>
            <a:endParaRPr sz="2800" b="1">
              <a:solidFill>
                <a:srgbClr val="00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rgbClr val="00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74" name="Google Shape;374;p50" title="Gráfico"/>
          <p:cNvPicPr preferRelativeResize="0"/>
          <p:nvPr/>
        </p:nvPicPr>
        <p:blipFill rotWithShape="1">
          <a:blip r:embed="rId3">
            <a:alphaModFix/>
          </a:blip>
          <a:srcRect l="47379" b="8975"/>
          <a:stretch/>
        </p:blipFill>
        <p:spPr>
          <a:xfrm>
            <a:off x="4330369" y="892836"/>
            <a:ext cx="4651326" cy="3473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50" title="Gráfico"/>
          <p:cNvPicPr preferRelativeResize="0"/>
          <p:nvPr/>
        </p:nvPicPr>
        <p:blipFill rotWithShape="1">
          <a:blip r:embed="rId3">
            <a:alphaModFix/>
          </a:blip>
          <a:srcRect r="52709" b="10007"/>
          <a:stretch/>
        </p:blipFill>
        <p:spPr>
          <a:xfrm>
            <a:off x="160155" y="893594"/>
            <a:ext cx="4179998" cy="3434550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50"/>
          <p:cNvSpPr/>
          <p:nvPr/>
        </p:nvSpPr>
        <p:spPr>
          <a:xfrm rot="-290774">
            <a:off x="1398448" y="3960753"/>
            <a:ext cx="1036907" cy="22489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50"/>
          <p:cNvSpPr/>
          <p:nvPr/>
        </p:nvSpPr>
        <p:spPr>
          <a:xfrm rot="-454759">
            <a:off x="4053462" y="3770917"/>
            <a:ext cx="1037161" cy="225128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50"/>
          <p:cNvSpPr/>
          <p:nvPr/>
        </p:nvSpPr>
        <p:spPr>
          <a:xfrm rot="-731660">
            <a:off x="6934459" y="3283555"/>
            <a:ext cx="1036793" cy="22495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51"/>
          <p:cNvSpPr txBox="1"/>
          <p:nvPr/>
        </p:nvSpPr>
        <p:spPr>
          <a:xfrm>
            <a:off x="681925" y="122850"/>
            <a:ext cx="7529700" cy="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rgbClr val="00FFFF"/>
                </a:solidFill>
                <a:latin typeface="Roboto"/>
                <a:ea typeface="Roboto"/>
                <a:cs typeface="Roboto"/>
                <a:sym typeface="Roboto"/>
              </a:rPr>
              <a:t>CFD - Cumulative Flow Diagrams  </a:t>
            </a:r>
            <a:endParaRPr sz="2800" b="1">
              <a:solidFill>
                <a:srgbClr val="00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rgbClr val="00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84" name="Google Shape;384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18550"/>
            <a:ext cx="8839203" cy="35995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52"/>
          <p:cNvSpPr txBox="1"/>
          <p:nvPr/>
        </p:nvSpPr>
        <p:spPr>
          <a:xfrm>
            <a:off x="681925" y="122850"/>
            <a:ext cx="7529700" cy="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rgbClr val="00FFFF"/>
                </a:solidFill>
                <a:latin typeface="Roboto"/>
                <a:ea typeface="Roboto"/>
                <a:cs typeface="Roboto"/>
                <a:sym typeface="Roboto"/>
              </a:rPr>
              <a:t>Throughput e Valor X Falha</a:t>
            </a:r>
            <a:endParaRPr sz="2800" b="1">
              <a:solidFill>
                <a:srgbClr val="00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464646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90" name="Google Shape;390;p52" title="Gráfic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788" y="818550"/>
            <a:ext cx="8315968" cy="37153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53"/>
          <p:cNvSpPr txBox="1"/>
          <p:nvPr/>
        </p:nvSpPr>
        <p:spPr>
          <a:xfrm>
            <a:off x="681925" y="122850"/>
            <a:ext cx="7529700" cy="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rgbClr val="00FFFF"/>
                </a:solidFill>
                <a:latin typeface="Roboto"/>
                <a:ea typeface="Roboto"/>
                <a:cs typeface="Roboto"/>
                <a:sym typeface="Roboto"/>
              </a:rPr>
              <a:t>Throughput e Valor X Falha</a:t>
            </a:r>
            <a:endParaRPr sz="2800" b="1">
              <a:solidFill>
                <a:srgbClr val="00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464646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96" name="Google Shape;396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30250"/>
            <a:ext cx="8839200" cy="34849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54"/>
          <p:cNvSpPr txBox="1"/>
          <p:nvPr/>
        </p:nvSpPr>
        <p:spPr>
          <a:xfrm>
            <a:off x="681925" y="122850"/>
            <a:ext cx="7529700" cy="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rgbClr val="00FFFF"/>
                </a:solidFill>
                <a:latin typeface="Roboto"/>
                <a:ea typeface="Roboto"/>
                <a:cs typeface="Roboto"/>
                <a:sym typeface="Roboto"/>
              </a:rPr>
              <a:t>Lead Time  </a:t>
            </a:r>
            <a:endParaRPr sz="2800" b="1">
              <a:solidFill>
                <a:srgbClr val="00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rgbClr val="00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02" name="Google Shape;402;p54" title="Gráfic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99550"/>
            <a:ext cx="8839198" cy="369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55"/>
          <p:cNvSpPr txBox="1"/>
          <p:nvPr/>
        </p:nvSpPr>
        <p:spPr>
          <a:xfrm>
            <a:off x="681925" y="122850"/>
            <a:ext cx="7529700" cy="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rgbClr val="00FFFF"/>
                </a:solidFill>
                <a:latin typeface="Roboto"/>
                <a:ea typeface="Roboto"/>
                <a:cs typeface="Roboto"/>
                <a:sym typeface="Roboto"/>
              </a:rPr>
              <a:t>Histograma</a:t>
            </a:r>
            <a:endParaRPr sz="2800" b="1">
              <a:solidFill>
                <a:srgbClr val="00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rgbClr val="00FFFF"/>
                </a:solidFill>
                <a:latin typeface="Roboto"/>
                <a:ea typeface="Roboto"/>
                <a:cs typeface="Roboto"/>
                <a:sym typeface="Roboto"/>
              </a:rPr>
              <a:t>  </a:t>
            </a:r>
            <a:endParaRPr sz="2800" b="1">
              <a:solidFill>
                <a:srgbClr val="00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rgbClr val="00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08" name="Google Shape;408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706875"/>
            <a:ext cx="8839200" cy="19422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56"/>
          <p:cNvSpPr txBox="1"/>
          <p:nvPr/>
        </p:nvSpPr>
        <p:spPr>
          <a:xfrm>
            <a:off x="681925" y="46650"/>
            <a:ext cx="7529700" cy="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rgbClr val="00FFFF"/>
                </a:solidFill>
                <a:latin typeface="Roboto"/>
                <a:ea typeface="Roboto"/>
                <a:cs typeface="Roboto"/>
                <a:sym typeface="Roboto"/>
              </a:rPr>
              <a:t>Entender Capacidade</a:t>
            </a:r>
            <a:endParaRPr sz="2800" b="1">
              <a:solidFill>
                <a:srgbClr val="00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rgbClr val="00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14" name="Google Shape;414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047150"/>
            <a:ext cx="5212624" cy="171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22750" y="2918150"/>
            <a:ext cx="6017532" cy="1996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5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70179" y="1047150"/>
            <a:ext cx="2649796" cy="171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57"/>
          <p:cNvSpPr txBox="1"/>
          <p:nvPr/>
        </p:nvSpPr>
        <p:spPr>
          <a:xfrm>
            <a:off x="681925" y="46650"/>
            <a:ext cx="7529700" cy="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rgbClr val="00FFFF"/>
                </a:solidFill>
                <a:latin typeface="Roboto"/>
                <a:ea typeface="Roboto"/>
                <a:cs typeface="Roboto"/>
                <a:sym typeface="Roboto"/>
              </a:rPr>
              <a:t>Previsibilidade das entregas</a:t>
            </a:r>
            <a:endParaRPr sz="2800" b="1">
              <a:solidFill>
                <a:srgbClr val="00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464646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422" name="Google Shape;422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950" y="1047150"/>
            <a:ext cx="3879038" cy="178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57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61625" y="2888350"/>
            <a:ext cx="6727003" cy="2127650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57"/>
          <p:cNvSpPr txBox="1"/>
          <p:nvPr/>
        </p:nvSpPr>
        <p:spPr>
          <a:xfrm>
            <a:off x="4499700" y="1235928"/>
            <a:ext cx="2177100" cy="52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-Monte Carlo</a:t>
            </a:r>
            <a:endParaRPr sz="2400" b="1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5" name="Google Shape;425;p57"/>
          <p:cNvSpPr txBox="1"/>
          <p:nvPr/>
        </p:nvSpPr>
        <p:spPr>
          <a:xfrm>
            <a:off x="4499700" y="1741378"/>
            <a:ext cx="2177100" cy="52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-Burnup</a:t>
            </a:r>
            <a:endParaRPr sz="2400" b="1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464646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426" name="Google Shape;426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93324" y="1261737"/>
            <a:ext cx="2177100" cy="14120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58"/>
          <p:cNvSpPr txBox="1"/>
          <p:nvPr/>
        </p:nvSpPr>
        <p:spPr>
          <a:xfrm>
            <a:off x="681925" y="46650"/>
            <a:ext cx="7529700" cy="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rgbClr val="00FFFF"/>
                </a:solidFill>
                <a:latin typeface="Roboto"/>
                <a:ea typeface="Roboto"/>
                <a:cs typeface="Roboto"/>
                <a:sym typeface="Roboto"/>
              </a:rPr>
              <a:t>Repriorização Rápida</a:t>
            </a:r>
            <a:endParaRPr sz="2400">
              <a:solidFill>
                <a:srgbClr val="46464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rgbClr val="00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46464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32" name="Google Shape;432;p58"/>
          <p:cNvSpPr txBox="1"/>
          <p:nvPr/>
        </p:nvSpPr>
        <p:spPr>
          <a:xfrm>
            <a:off x="638850" y="1326975"/>
            <a:ext cx="7866300" cy="8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Font typeface="Lato"/>
              <a:buNone/>
            </a:pPr>
            <a:r>
              <a:rPr lang="pt-BR" sz="24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Como assim? Planejamento uma vez por semana não é rápido o suficiente para vocês?</a:t>
            </a:r>
            <a:endParaRPr sz="2400">
              <a:solidFill>
                <a:srgbClr val="7F7F7F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Font typeface="Lato"/>
              <a:buNone/>
            </a:pPr>
            <a:endParaRPr sz="2400" b="1">
              <a:solidFill>
                <a:srgbClr val="7F7F7F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Font typeface="Lato"/>
              <a:buNone/>
            </a:pPr>
            <a:endParaRPr sz="1800">
              <a:solidFill>
                <a:srgbClr val="7F7F7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433" name="Google Shape;433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10525" y="2455813"/>
            <a:ext cx="2322950" cy="232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59"/>
          <p:cNvSpPr txBox="1"/>
          <p:nvPr/>
        </p:nvSpPr>
        <p:spPr>
          <a:xfrm>
            <a:off x="681925" y="46650"/>
            <a:ext cx="7529700" cy="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rgbClr val="00FFFF"/>
                </a:solidFill>
                <a:latin typeface="Roboto"/>
                <a:ea typeface="Roboto"/>
                <a:cs typeface="Roboto"/>
                <a:sym typeface="Roboto"/>
              </a:rPr>
              <a:t>Por que?</a:t>
            </a:r>
            <a:endParaRPr sz="2400">
              <a:solidFill>
                <a:srgbClr val="46464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rgbClr val="00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464646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439" name="Google Shape;439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7850" y="1151400"/>
            <a:ext cx="4546995" cy="256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050" y="1151400"/>
            <a:ext cx="3421075" cy="256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60"/>
          <p:cNvSpPr txBox="1"/>
          <p:nvPr/>
        </p:nvSpPr>
        <p:spPr>
          <a:xfrm>
            <a:off x="681925" y="46650"/>
            <a:ext cx="7529700" cy="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rgbClr val="00FFFF"/>
                </a:solidFill>
                <a:latin typeface="Roboto"/>
                <a:ea typeface="Roboto"/>
                <a:cs typeface="Roboto"/>
                <a:sym typeface="Roboto"/>
              </a:rPr>
              <a:t>Por que?</a:t>
            </a:r>
            <a:endParaRPr sz="2400">
              <a:solidFill>
                <a:srgbClr val="46464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rgbClr val="00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464646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446" name="Google Shape;446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000" y="783000"/>
            <a:ext cx="6627000" cy="371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48400" y="742338"/>
            <a:ext cx="4080149" cy="3796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61"/>
          <p:cNvSpPr txBox="1"/>
          <p:nvPr/>
        </p:nvSpPr>
        <p:spPr>
          <a:xfrm>
            <a:off x="681925" y="46650"/>
            <a:ext cx="7529700" cy="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rgbClr val="00FFFF"/>
                </a:solidFill>
                <a:latin typeface="Roboto"/>
                <a:ea typeface="Roboto"/>
                <a:cs typeface="Roboto"/>
                <a:sym typeface="Roboto"/>
              </a:rPr>
              <a:t>Por Falar em Cair</a:t>
            </a:r>
            <a:endParaRPr sz="2400">
              <a:solidFill>
                <a:srgbClr val="46464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rgbClr val="00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464646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453" name="Google Shape;453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525" y="1199550"/>
            <a:ext cx="3545250" cy="228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67300" y="1199550"/>
            <a:ext cx="4271901" cy="240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62"/>
          <p:cNvSpPr txBox="1"/>
          <p:nvPr/>
        </p:nvSpPr>
        <p:spPr>
          <a:xfrm>
            <a:off x="681925" y="46650"/>
            <a:ext cx="7529700" cy="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rgbClr val="00FFFF"/>
                </a:solidFill>
                <a:latin typeface="Roboto"/>
                <a:ea typeface="Roboto"/>
                <a:cs typeface="Roboto"/>
                <a:sym typeface="Roboto"/>
              </a:rPr>
              <a:t>Repriorização Rápida</a:t>
            </a:r>
            <a:endParaRPr sz="2400">
              <a:solidFill>
                <a:srgbClr val="46464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464646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464646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460" name="Google Shape;460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5050" y="932925"/>
            <a:ext cx="6593910" cy="4134375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62"/>
          <p:cNvSpPr/>
          <p:nvPr/>
        </p:nvSpPr>
        <p:spPr>
          <a:xfrm>
            <a:off x="3053340" y="1839725"/>
            <a:ext cx="279300" cy="288600"/>
          </a:xfrm>
          <a:prstGeom prst="rect">
            <a:avLst/>
          </a:prstGeom>
          <a:noFill/>
          <a:ln w="28575" cap="flat" cmpd="sng">
            <a:solidFill>
              <a:srgbClr val="274E1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p62"/>
          <p:cNvSpPr/>
          <p:nvPr/>
        </p:nvSpPr>
        <p:spPr>
          <a:xfrm>
            <a:off x="2637465" y="2242575"/>
            <a:ext cx="279300" cy="288600"/>
          </a:xfrm>
          <a:prstGeom prst="rect">
            <a:avLst/>
          </a:prstGeom>
          <a:noFill/>
          <a:ln w="28575" cap="flat" cmpd="sng">
            <a:solidFill>
              <a:srgbClr val="274E1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" name="Google Shape;463;p62"/>
          <p:cNvSpPr/>
          <p:nvPr/>
        </p:nvSpPr>
        <p:spPr>
          <a:xfrm>
            <a:off x="3053340" y="2242575"/>
            <a:ext cx="279300" cy="288600"/>
          </a:xfrm>
          <a:prstGeom prst="rect">
            <a:avLst/>
          </a:prstGeom>
          <a:noFill/>
          <a:ln w="28575" cap="flat" cmpd="sng">
            <a:solidFill>
              <a:srgbClr val="274E1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Google Shape;464;p62"/>
          <p:cNvSpPr txBox="1"/>
          <p:nvPr/>
        </p:nvSpPr>
        <p:spPr>
          <a:xfrm>
            <a:off x="-56936" y="1953215"/>
            <a:ext cx="1635900" cy="52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u="sng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Replenishment</a:t>
            </a:r>
            <a:endParaRPr b="1" u="sng"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46464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65" name="Google Shape;465;p62"/>
          <p:cNvSpPr txBox="1"/>
          <p:nvPr/>
        </p:nvSpPr>
        <p:spPr>
          <a:xfrm>
            <a:off x="3101500" y="3066850"/>
            <a:ext cx="1069200" cy="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66" name="Google Shape;466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07675" y="2001375"/>
            <a:ext cx="529800" cy="52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6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07051" y="2812474"/>
            <a:ext cx="2123775" cy="137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63"/>
          <p:cNvSpPr txBox="1"/>
          <p:nvPr/>
        </p:nvSpPr>
        <p:spPr>
          <a:xfrm>
            <a:off x="758850" y="1968450"/>
            <a:ext cx="7626300" cy="14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rgbClr val="00FFFF"/>
                </a:solidFill>
                <a:latin typeface="Roboto"/>
                <a:ea typeface="Roboto"/>
                <a:cs typeface="Roboto"/>
                <a:sym typeface="Roboto"/>
              </a:rPr>
              <a:t>E evoluímos continuamente!</a:t>
            </a:r>
            <a:endParaRPr sz="2400" b="1">
              <a:solidFill>
                <a:srgbClr val="46464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000">
              <a:solidFill>
                <a:srgbClr val="464646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rgbClr val="00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rgbClr val="00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64"/>
          <p:cNvSpPr txBox="1"/>
          <p:nvPr/>
        </p:nvSpPr>
        <p:spPr>
          <a:xfrm>
            <a:off x="681925" y="351450"/>
            <a:ext cx="7529700" cy="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rgbClr val="00FFFF"/>
                </a:solidFill>
                <a:latin typeface="Roboto"/>
                <a:ea typeface="Roboto"/>
                <a:cs typeface="Roboto"/>
                <a:sym typeface="Roboto"/>
              </a:rPr>
              <a:t>Referências</a:t>
            </a:r>
            <a:endParaRPr sz="2800" b="1">
              <a:solidFill>
                <a:srgbClr val="00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rgbClr val="00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78" name="Google Shape;478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275" y="1151400"/>
            <a:ext cx="2019127" cy="2489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45087" y="1151400"/>
            <a:ext cx="1742725" cy="248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89246" y="1151400"/>
            <a:ext cx="1715054" cy="248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64"/>
          <p:cNvSpPr txBox="1"/>
          <p:nvPr/>
        </p:nvSpPr>
        <p:spPr>
          <a:xfrm>
            <a:off x="1365225" y="4059916"/>
            <a:ext cx="4290000" cy="8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2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6"/>
              </a:rPr>
              <a:t>https://medium.com/luizalabs</a:t>
            </a: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2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7"/>
              </a:rPr>
              <a:t>https://medium.com/@sonymaia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82" name="Google Shape;482;p6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93800" y="4021778"/>
            <a:ext cx="784825" cy="784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7" name="Google Shape;487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1475" y="4676879"/>
            <a:ext cx="371115" cy="361246"/>
          </a:xfrm>
          <a:prstGeom prst="rect">
            <a:avLst/>
          </a:prstGeom>
          <a:noFill/>
          <a:ln>
            <a:noFill/>
          </a:ln>
        </p:spPr>
      </p:pic>
      <p:sp>
        <p:nvSpPr>
          <p:cNvPr id="488" name="Google Shape;488;p65"/>
          <p:cNvSpPr txBox="1"/>
          <p:nvPr/>
        </p:nvSpPr>
        <p:spPr>
          <a:xfrm>
            <a:off x="675091" y="4676879"/>
            <a:ext cx="1444200" cy="36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06E9FB"/>
                </a:solidFill>
                <a:latin typeface="Comfortaa"/>
                <a:ea typeface="Comfortaa"/>
                <a:cs typeface="Comfortaa"/>
                <a:sym typeface="Comfortaa"/>
              </a:rPr>
              <a:t>@sonymaia</a:t>
            </a:r>
            <a:endParaRPr>
              <a:solidFill>
                <a:srgbClr val="06E9FB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89" name="Google Shape;489;p65"/>
          <p:cNvSpPr txBox="1"/>
          <p:nvPr/>
        </p:nvSpPr>
        <p:spPr>
          <a:xfrm>
            <a:off x="675091" y="4113575"/>
            <a:ext cx="1820700" cy="36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06E9FB"/>
                </a:solidFill>
                <a:latin typeface="Comfortaa"/>
                <a:ea typeface="Comfortaa"/>
                <a:cs typeface="Comfortaa"/>
                <a:sym typeface="Comfortaa"/>
              </a:rPr>
              <a:t>/sonymaia</a:t>
            </a:r>
            <a:endParaRPr>
              <a:solidFill>
                <a:srgbClr val="06E9FB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490" name="Google Shape;490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1475" y="4113575"/>
            <a:ext cx="371115" cy="361247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Google Shape;491;p65"/>
          <p:cNvSpPr txBox="1"/>
          <p:nvPr/>
        </p:nvSpPr>
        <p:spPr>
          <a:xfrm>
            <a:off x="196625" y="1427000"/>
            <a:ext cx="4112100" cy="5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>
                <a:solidFill>
                  <a:srgbClr val="00FFFF"/>
                </a:solidFill>
                <a:latin typeface="Roboto"/>
                <a:ea typeface="Roboto"/>
                <a:cs typeface="Roboto"/>
                <a:sym typeface="Roboto"/>
              </a:rPr>
              <a:t>Muito Obrigado!!!</a:t>
            </a:r>
            <a:endParaRPr sz="3600" b="1">
              <a:solidFill>
                <a:srgbClr val="00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92" name="Google Shape;492;p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80676" y="711801"/>
            <a:ext cx="2399527" cy="2399528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p65"/>
          <p:cNvSpPr txBox="1"/>
          <p:nvPr/>
        </p:nvSpPr>
        <p:spPr>
          <a:xfrm>
            <a:off x="5591225" y="3245575"/>
            <a:ext cx="2739600" cy="4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luizalabs.com/vagas</a:t>
            </a:r>
            <a:endParaRPr sz="21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94" name="Google Shape;494;p65"/>
          <p:cNvSpPr txBox="1"/>
          <p:nvPr/>
        </p:nvSpPr>
        <p:spPr>
          <a:xfrm>
            <a:off x="5591213" y="3599275"/>
            <a:ext cx="2739600" cy="4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#vemserfeliz</a:t>
            </a:r>
            <a:endParaRPr sz="15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423</Words>
  <Application>Microsoft Office PowerPoint</Application>
  <PresentationFormat>Apresentação na tela (16:9)</PresentationFormat>
  <Paragraphs>153</Paragraphs>
  <Slides>41</Slides>
  <Notes>41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41</vt:i4>
      </vt:variant>
    </vt:vector>
  </HeadingPairs>
  <TitlesOfParts>
    <vt:vector size="53" baseType="lpstr">
      <vt:lpstr>Calibri</vt:lpstr>
      <vt:lpstr>Times New Roman</vt:lpstr>
      <vt:lpstr>Nunito</vt:lpstr>
      <vt:lpstr>Roboto</vt:lpstr>
      <vt:lpstr>Proxima Nova</vt:lpstr>
      <vt:lpstr>Montserrat</vt:lpstr>
      <vt:lpstr>Lato</vt:lpstr>
      <vt:lpstr>Comfortaa</vt:lpstr>
      <vt:lpstr>Arial</vt:lpstr>
      <vt:lpstr>Proxima Nova Semibold</vt:lpstr>
      <vt:lpstr>Simple Light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Carlos Baldissera</dc:creator>
  <cp:lastModifiedBy>Carlos Baldissera</cp:lastModifiedBy>
  <cp:revision>1</cp:revision>
  <dcterms:modified xsi:type="dcterms:W3CDTF">2018-12-08T18:07:31Z</dcterms:modified>
</cp:coreProperties>
</file>